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52"/>
  </p:notes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5" r:id="rId12"/>
    <p:sldId id="268" r:id="rId13"/>
    <p:sldId id="272" r:id="rId14"/>
    <p:sldId id="265" r:id="rId15"/>
    <p:sldId id="267" r:id="rId16"/>
    <p:sldId id="276" r:id="rId17"/>
    <p:sldId id="273" r:id="rId18"/>
    <p:sldId id="274" r:id="rId19"/>
    <p:sldId id="271" r:id="rId20"/>
    <p:sldId id="277" r:id="rId21"/>
    <p:sldId id="270" r:id="rId22"/>
    <p:sldId id="278" r:id="rId23"/>
    <p:sldId id="279" r:id="rId24"/>
    <p:sldId id="280" r:id="rId25"/>
    <p:sldId id="281" r:id="rId26"/>
    <p:sldId id="282" r:id="rId27"/>
    <p:sldId id="295" r:id="rId28"/>
    <p:sldId id="293" r:id="rId29"/>
    <p:sldId id="284" r:id="rId30"/>
    <p:sldId id="296" r:id="rId31"/>
    <p:sldId id="297" r:id="rId32"/>
    <p:sldId id="302" r:id="rId33"/>
    <p:sldId id="285" r:id="rId34"/>
    <p:sldId id="294" r:id="rId35"/>
    <p:sldId id="283" r:id="rId36"/>
    <p:sldId id="286" r:id="rId37"/>
    <p:sldId id="287" r:id="rId38"/>
    <p:sldId id="289" r:id="rId39"/>
    <p:sldId id="288" r:id="rId40"/>
    <p:sldId id="290" r:id="rId41"/>
    <p:sldId id="291" r:id="rId42"/>
    <p:sldId id="292" r:id="rId43"/>
    <p:sldId id="304" r:id="rId44"/>
    <p:sldId id="305" r:id="rId45"/>
    <p:sldId id="306" r:id="rId46"/>
    <p:sldId id="298" r:id="rId47"/>
    <p:sldId id="299" r:id="rId48"/>
    <p:sldId id="303" r:id="rId49"/>
    <p:sldId id="300" r:id="rId50"/>
    <p:sldId id="307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vetoslav Enkov" initials="SE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94655" autoAdjust="0"/>
  </p:normalViewPr>
  <p:slideViewPr>
    <p:cSldViewPr>
      <p:cViewPr>
        <p:scale>
          <a:sx n="77" d="100"/>
          <a:sy n="77" d="100"/>
        </p:scale>
        <p:origin x="-1170" y="-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70057-A3E3-4EE9-A9BB-C43AEFB76BBC}" type="datetimeFigureOut">
              <a:rPr lang="bg-BG" smtClean="0"/>
              <a:t>15.9.2018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47D8B-1283-4BC4-AC35-772F9AA611A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71921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D8598CC-4DD0-4A54-BBCE-54A256F64AD9}" type="datetime1">
              <a:rPr lang="en-US" smtClean="0"/>
              <a:t>9/15/2018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8EBE7DF-83D3-4A4B-BD4E-B08C05D1B20C}" type="datetime1">
              <a:rPr lang="en-US" smtClean="0"/>
              <a:t>9/15/2018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5CD8BBD-E387-45C0-8285-846D290D560D}" type="datetime1">
              <a:rPr lang="en-US" smtClean="0"/>
              <a:t>9/15/2018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A4488-EE5F-4AD6-86C4-023CEB4B8147}" type="datetime1">
              <a:rPr lang="en-US" smtClean="0"/>
              <a:t>9/15/2018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3FFC-026E-4DF0-A307-4E171A97F67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99110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3BF02-C7EE-4F84-B3D5-CA1F393EAE00}" type="datetime1">
              <a:rPr lang="en-US" smtClean="0"/>
              <a:t>9/15/2018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3FFC-026E-4DF0-A307-4E171A97F67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35333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90C1-5008-4BDC-B7F5-9BC1CC47F643}" type="datetime1">
              <a:rPr lang="en-US" smtClean="0"/>
              <a:t>9/15/2018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3FFC-026E-4DF0-A307-4E171A97F67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05576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FF43A-F03F-4CFD-94FB-035A472BB269}" type="datetime1">
              <a:rPr lang="en-US" smtClean="0"/>
              <a:t>9/15/2018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3FFC-026E-4DF0-A307-4E171A97F67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0531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9106-8FC8-4227-AA71-057D3C41B90D}" type="datetime1">
              <a:rPr lang="en-US" smtClean="0"/>
              <a:t>9/15/2018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3FFC-026E-4DF0-A307-4E171A97F67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1263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F76A6-B06C-4140-A9A9-0A2BF7715449}" type="datetime1">
              <a:rPr lang="en-US" smtClean="0"/>
              <a:t>9/15/2018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3FFC-026E-4DF0-A307-4E171A97F67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324604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E20D-CCCD-4215-9D87-CA7E23EEBC54}" type="datetime1">
              <a:rPr lang="en-US" smtClean="0"/>
              <a:t>9/15/2018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3FFC-026E-4DF0-A307-4E171A97F67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917209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FAD7-CA86-407C-A111-CAE27C27F0BF}" type="datetime1">
              <a:rPr lang="en-US" smtClean="0"/>
              <a:t>9/15/2018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3FFC-026E-4DF0-A307-4E171A97F67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1027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45D823F-259A-4DBF-96E1-51FBF02F5DF6}" type="datetime1">
              <a:rPr lang="en-US" smtClean="0"/>
              <a:t>9/15/2018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FE518-7CF0-49BF-89BB-7067C19EBFEA}" type="datetime1">
              <a:rPr lang="en-US" smtClean="0"/>
              <a:t>9/15/2018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3FFC-026E-4DF0-A307-4E171A97F67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293183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F90B-B76A-4F50-A884-A9407BD6189D}" type="datetime1">
              <a:rPr lang="en-US" smtClean="0"/>
              <a:t>9/15/2018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3FFC-026E-4DF0-A307-4E171A97F67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83052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0C404-915A-4A52-867E-4BB4316FB1B2}" type="datetime1">
              <a:rPr lang="en-US" smtClean="0"/>
              <a:t>9/15/2018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43FFC-026E-4DF0-A307-4E171A97F67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6798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3D76253-6D7E-4244-ADE5-E0A3B8C68740}" type="datetime1">
              <a:rPr lang="en-US" smtClean="0"/>
              <a:t>9/15/2018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F929698-D708-4DCD-A098-7980E82D9556}" type="datetime1">
              <a:rPr lang="en-US" smtClean="0"/>
              <a:t>9/15/2018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E73AE9-4989-4DB0-BB44-2C774222C0B4}" type="datetime1">
              <a:rPr lang="en-US" smtClean="0"/>
              <a:t>9/15/2018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FF42DE5-91C3-4A30-B7C0-2109EE65B0E2}" type="datetime1">
              <a:rPr lang="en-US" smtClean="0"/>
              <a:t>9/15/2018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56DDBC-3A0C-4EF0-B0BB-DA907B407076}" type="datetime1">
              <a:rPr lang="en-US" smtClean="0"/>
              <a:t>9/15/2018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F20E3A2A-BD5D-46E1-A106-B3548AD62D2A}" type="datetime1">
              <a:rPr lang="en-US" smtClean="0"/>
              <a:t>9/15/2018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F8A10C1-EAAB-4BDF-A862-3EA19CA024D2}" type="datetime1">
              <a:rPr lang="en-US" smtClean="0"/>
              <a:t>9/15/2018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EC96A68-2FFC-42DC-9E95-91B9DBF490A3}" type="datetime1">
              <a:rPr lang="en-US" smtClean="0"/>
              <a:t>9/15/2018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48638" y="6291590"/>
            <a:ext cx="535510" cy="441802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600" b="1" i="0" baseline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31E70-10EF-4D0A-A38A-A858248D34A7}" type="datetime1">
              <a:rPr lang="en-US" smtClean="0"/>
              <a:t>9/15/2018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43FFC-026E-4DF0-A307-4E171A97F67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90871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itunes.apple.com/us/app/arduino-simulator-learn-diy/id438426863?mt=8" TargetMode="External"/><Relationship Id="rId3" Type="http://schemas.openxmlformats.org/officeDocument/2006/relationships/hyperlink" Target="http://arduinodev.com/codeblocks/" TargetMode="External"/><Relationship Id="rId7" Type="http://schemas.openxmlformats.org/officeDocument/2006/relationships/hyperlink" Target="https://github.com/Paulware/ArduinoDebugger/" TargetMode="External"/><Relationship Id="rId2" Type="http://schemas.openxmlformats.org/officeDocument/2006/relationships/hyperlink" Target="http://fritzing.org/h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de.google.com/p/simuino/" TargetMode="External"/><Relationship Id="rId5" Type="http://schemas.openxmlformats.org/officeDocument/2006/relationships/hyperlink" Target="http://sourceforge.net/projects/arduinosim/" TargetMode="External"/><Relationship Id="rId4" Type="http://schemas.openxmlformats.org/officeDocument/2006/relationships/hyperlink" Target="https://github.com/ghewgill/emulino" TargetMode="External"/><Relationship Id="rId9" Type="http://schemas.openxmlformats.org/officeDocument/2006/relationships/hyperlink" Target="http://virtronics.com.au/Simulator-for-Arduino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://arduino.cc/en/Reference/DueExtendedSPI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://arduino.cc/en/Reference/SP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://arduino.cc/en/Reference/SoftwareSerial" TargetMode="External"/><Relationship Id="rId4" Type="http://schemas.openxmlformats.org/officeDocument/2006/relationships/hyperlink" Target="http://arduino.cc/en/Reference/Seria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://arduino.cc/en/Reference/S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FortySevenEffects/arduino_midi_libra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media3.ev-tv.me/CANDueUserManual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playground.arduino.cc/Main/LEDMatri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code.google.com/p/tm1638-libra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hyperlink" Target="http://playground.arduino.cc/learning/TLC594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arduino.cc/en/Tutorial/Debounc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hyperlink" Target="http://playground.arduino.cc/Main/RotaryEncod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vanseidel/DueTimer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playground.arduino.cc/Learning/MFRC5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hyperlink" Target="http://www.elecfreaks.com/wiki/index.php?title=MFRC522_Modu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://playground.arduino.cc/Main/MPU-605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arduino.cc/Bulgarian/BMP085" TargetMode="External"/><Relationship Id="rId2" Type="http://schemas.openxmlformats.org/officeDocument/2006/relationships/hyperlink" Target="https://learn.adafruit.com/bmp08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hyperlink" Target="http://playground.arduino.cc/Main/DHTLi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arduino.cc/Learning/OneWire" TargetMode="External"/><Relationship Id="rId7" Type="http://schemas.openxmlformats.org/officeDocument/2006/relationships/image" Target="../media/image65.jpg"/><Relationship Id="rId2" Type="http://schemas.openxmlformats.org/officeDocument/2006/relationships/hyperlink" Target="http://www.scienceprog.com/understanding-1-wire-interfa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gif"/><Relationship Id="rId4" Type="http://schemas.openxmlformats.org/officeDocument/2006/relationships/image" Target="../media/image6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://arduino.cc/en/Reference/Ether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://playground.arduino.cc/InterfacingWithHardware/Nrf24L0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hyperlink" Target="http://www.pjrc.com/teensy/td_libs_DS1307RTC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://playground.arduino.cc/Learning/WhatAdap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wnloads/" TargetMode="External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057400"/>
            <a:ext cx="3200400" cy="2925366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bg-BG" b="1" dirty="0" smtClean="0"/>
              <a:t>Ардуино </a:t>
            </a:r>
            <a:r>
              <a:rPr lang="en-US" dirty="0" smtClean="0"/>
              <a:t>32 </a:t>
            </a:r>
            <a:r>
              <a:rPr lang="bg-BG" dirty="0" smtClean="0"/>
              <a:t>- битови контролери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69" y="5530442"/>
            <a:ext cx="1717505" cy="122515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9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</a:rPr>
              <a:t>ARDUINO</a:t>
            </a:r>
            <a:r>
              <a:rPr lang="bg-BG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Due</a:t>
            </a:r>
            <a:r>
              <a:rPr lang="bg-BG" dirty="0" smtClean="0">
                <a:solidFill>
                  <a:schemeClr val="bg1"/>
                </a:solidFill>
              </a:rPr>
              <a:t>: изходи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910" y="1252653"/>
            <a:ext cx="5695357" cy="51054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4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</a:rPr>
              <a:t>ARDUINO</a:t>
            </a:r>
            <a:r>
              <a:rPr lang="bg-BG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Due</a:t>
            </a:r>
            <a:r>
              <a:rPr lang="bg-BG" dirty="0" smtClean="0">
                <a:solidFill>
                  <a:schemeClr val="bg1"/>
                </a:solidFill>
              </a:rPr>
              <a:t>: сравнение с </a:t>
            </a:r>
            <a:r>
              <a:rPr lang="en-US" dirty="0" smtClean="0">
                <a:solidFill>
                  <a:schemeClr val="bg1"/>
                </a:solidFill>
              </a:rPr>
              <a:t>Uno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1371600"/>
            <a:ext cx="8534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 smtClean="0"/>
              <a:t>Микроконтролерът AT91SAM3X8E</a:t>
            </a:r>
            <a:r>
              <a:rPr lang="en-US" sz="2000" dirty="0" smtClean="0"/>
              <a:t> - ARM Cortex M3</a:t>
            </a:r>
            <a:r>
              <a:rPr lang="bg-BG" sz="2000" dirty="0" smtClean="0"/>
              <a:t> е 32 битов, обработва 4 байта, вместо 1 на такт, както в </a:t>
            </a:r>
            <a:r>
              <a:rPr lang="en-US" sz="2000" dirty="0" smtClean="0"/>
              <a:t>AtMega328P</a:t>
            </a:r>
            <a:endParaRPr lang="bg-BG" sz="2000" dirty="0" smtClean="0"/>
          </a:p>
          <a:p>
            <a:endParaRPr lang="bg-BG" sz="2000" dirty="0" smtClean="0"/>
          </a:p>
          <a:p>
            <a:r>
              <a:rPr lang="bg-BG" sz="2000" dirty="0"/>
              <a:t>Работна честота: 84 </a:t>
            </a:r>
            <a:r>
              <a:rPr lang="bg-BG" sz="2000" dirty="0" err="1" smtClean="0"/>
              <a:t>MHz</a:t>
            </a:r>
            <a:r>
              <a:rPr lang="en-US" sz="2000" dirty="0" smtClean="0"/>
              <a:t>,</a:t>
            </a:r>
            <a:r>
              <a:rPr lang="bg-BG" sz="2000" dirty="0" smtClean="0"/>
              <a:t> вместо 8 до 16 </a:t>
            </a:r>
            <a:r>
              <a:rPr lang="en-US" sz="2000" dirty="0" smtClean="0"/>
              <a:t>MHz </a:t>
            </a:r>
          </a:p>
          <a:p>
            <a:r>
              <a:rPr lang="bg-BG" sz="2000" dirty="0" smtClean="0"/>
              <a:t>Работно напрежение: 3.3V</a:t>
            </a:r>
            <a:r>
              <a:rPr lang="en-US" sz="2000" dirty="0" smtClean="0"/>
              <a:t>, </a:t>
            </a:r>
            <a:r>
              <a:rPr lang="bg-BG" sz="2000" dirty="0" smtClean="0"/>
              <a:t>вместо 5</a:t>
            </a:r>
            <a:r>
              <a:rPr lang="en-US" sz="2000" dirty="0" smtClean="0"/>
              <a:t>V (</a:t>
            </a:r>
            <a:r>
              <a:rPr lang="bg-BG" sz="2000" dirty="0" smtClean="0"/>
              <a:t>по-икономично)</a:t>
            </a:r>
          </a:p>
          <a:p>
            <a:endParaRPr lang="bg-BG" sz="2000" dirty="0" smtClean="0"/>
          </a:p>
          <a:p>
            <a:r>
              <a:rPr lang="bg-BG" sz="2000" dirty="0" smtClean="0"/>
              <a:t>Цифрови I/O пинове:54</a:t>
            </a:r>
            <a:r>
              <a:rPr lang="en-US" sz="2000" dirty="0" smtClean="0"/>
              <a:t> (</a:t>
            </a:r>
            <a:r>
              <a:rPr lang="bg-BG" sz="2000" dirty="0" smtClean="0"/>
              <a:t>12 </a:t>
            </a:r>
            <a:r>
              <a:rPr lang="en-US" sz="2000" dirty="0" smtClean="0"/>
              <a:t>PWM), </a:t>
            </a:r>
            <a:r>
              <a:rPr lang="bg-BG" sz="2000" dirty="0" smtClean="0"/>
              <a:t>вместо 14 </a:t>
            </a:r>
            <a:r>
              <a:rPr lang="en-US" sz="2000" dirty="0" smtClean="0"/>
              <a:t> (</a:t>
            </a:r>
            <a:r>
              <a:rPr lang="bg-BG" sz="2000" dirty="0" smtClean="0"/>
              <a:t>6 </a:t>
            </a:r>
            <a:r>
              <a:rPr lang="en-US" sz="2000" dirty="0" smtClean="0"/>
              <a:t>PWM)</a:t>
            </a:r>
          </a:p>
          <a:p>
            <a:r>
              <a:rPr lang="bg-BG" sz="2000" dirty="0" smtClean="0"/>
              <a:t>12 бита вместо 8</a:t>
            </a:r>
            <a:r>
              <a:rPr lang="en-US" sz="2000" dirty="0" smtClean="0"/>
              <a:t>/10</a:t>
            </a:r>
            <a:r>
              <a:rPr lang="bg-BG" sz="2000" dirty="0" smtClean="0"/>
              <a:t> бита за </a:t>
            </a:r>
            <a:r>
              <a:rPr lang="en-US" sz="2000" dirty="0" smtClean="0"/>
              <a:t>PWM </a:t>
            </a:r>
            <a:r>
              <a:rPr lang="bg-BG" sz="2000" dirty="0" smtClean="0"/>
              <a:t>и аналоговите </a:t>
            </a:r>
            <a:r>
              <a:rPr lang="bg-BG" sz="2000" dirty="0" err="1" smtClean="0"/>
              <a:t>вх</a:t>
            </a:r>
            <a:r>
              <a:rPr lang="en-US" sz="2000" dirty="0" smtClean="0"/>
              <a:t>.</a:t>
            </a:r>
            <a:r>
              <a:rPr lang="bg-BG" sz="2000" dirty="0" smtClean="0"/>
              <a:t>/</a:t>
            </a:r>
            <a:r>
              <a:rPr lang="bg-BG" sz="2000" dirty="0" err="1" smtClean="0"/>
              <a:t>изх</a:t>
            </a:r>
            <a:r>
              <a:rPr lang="en-US" sz="2000" dirty="0" smtClean="0"/>
              <a:t>.</a:t>
            </a:r>
          </a:p>
          <a:p>
            <a:r>
              <a:rPr lang="bg-BG" sz="2000" dirty="0" smtClean="0"/>
              <a:t>Аналогови входове (</a:t>
            </a:r>
            <a:r>
              <a:rPr lang="en-US" sz="2000" dirty="0" smtClean="0"/>
              <a:t>ADC</a:t>
            </a:r>
            <a:r>
              <a:rPr lang="bg-BG" sz="2000" dirty="0" smtClean="0"/>
              <a:t>): 12</a:t>
            </a:r>
            <a:r>
              <a:rPr lang="en-US" sz="2000" dirty="0" smtClean="0"/>
              <a:t>  </a:t>
            </a:r>
            <a:r>
              <a:rPr lang="en-US" sz="2000" dirty="0"/>
              <a:t>12</a:t>
            </a:r>
            <a:r>
              <a:rPr lang="bg-BG" sz="2000" dirty="0" smtClean="0"/>
              <a:t>-битови – </a:t>
            </a:r>
            <a:r>
              <a:rPr lang="en-US" sz="2000" dirty="0" smtClean="0"/>
              <a:t>Uno </a:t>
            </a:r>
            <a:r>
              <a:rPr lang="bg-BG" sz="2000" dirty="0" smtClean="0"/>
              <a:t>има 6 10 битови</a:t>
            </a:r>
            <a:br>
              <a:rPr lang="bg-BG" sz="2000" dirty="0" smtClean="0"/>
            </a:br>
            <a:r>
              <a:rPr lang="bg-BG" sz="2000" dirty="0" smtClean="0"/>
              <a:t>Аналогови изходи (</a:t>
            </a:r>
            <a:r>
              <a:rPr lang="en-US" sz="2000" dirty="0" smtClean="0"/>
              <a:t>DAC</a:t>
            </a:r>
            <a:r>
              <a:rPr lang="bg-BG" sz="2000" dirty="0" smtClean="0"/>
              <a:t>): 2</a:t>
            </a:r>
            <a:r>
              <a:rPr lang="en-US" sz="2000" dirty="0" smtClean="0"/>
              <a:t> 12</a:t>
            </a:r>
            <a:r>
              <a:rPr lang="bg-BG" sz="2000" dirty="0" smtClean="0"/>
              <a:t>-битови – </a:t>
            </a:r>
            <a:r>
              <a:rPr lang="en-US" sz="2000" dirty="0" smtClean="0"/>
              <a:t>Uno </a:t>
            </a:r>
            <a:r>
              <a:rPr lang="bg-BG" sz="2000" dirty="0" smtClean="0"/>
              <a:t>няма </a:t>
            </a:r>
            <a:br>
              <a:rPr lang="bg-BG" sz="2000" dirty="0" smtClean="0"/>
            </a:br>
            <a:endParaRPr lang="en-US" sz="2000" dirty="0" smtClean="0"/>
          </a:p>
          <a:p>
            <a:r>
              <a:rPr lang="en-US" sz="2000" dirty="0" smtClean="0"/>
              <a:t>Flash</a:t>
            </a:r>
            <a:r>
              <a:rPr lang="bg-BG" sz="2000" dirty="0" smtClean="0"/>
              <a:t> памет: 512KB (2 блока по 256КВ)</a:t>
            </a:r>
            <a:r>
              <a:rPr lang="en-US" sz="2000" dirty="0" smtClean="0"/>
              <a:t> – Uno 32KB</a:t>
            </a:r>
            <a:r>
              <a:rPr lang="bg-BG" sz="2000" dirty="0" smtClean="0"/>
              <a:t/>
            </a:r>
            <a:br>
              <a:rPr lang="bg-BG" sz="2000" dirty="0" smtClean="0"/>
            </a:br>
            <a:r>
              <a:rPr lang="en-US" sz="2000" dirty="0" smtClean="0"/>
              <a:t>S</a:t>
            </a:r>
            <a:r>
              <a:rPr lang="bg-BG" sz="2000" dirty="0" smtClean="0"/>
              <a:t>RAM: 96KB (64 + 32 KB)</a:t>
            </a:r>
            <a:r>
              <a:rPr lang="en-US" sz="2000" dirty="0" smtClean="0"/>
              <a:t> – Uno 2KB</a:t>
            </a:r>
            <a:endParaRPr lang="bg-BG" sz="2000" dirty="0" smtClean="0"/>
          </a:p>
          <a:p>
            <a:r>
              <a:rPr lang="en-US" sz="2000" dirty="0" smtClean="0"/>
              <a:t>DMA 6 </a:t>
            </a:r>
            <a:r>
              <a:rPr lang="bg-BG" sz="2000" dirty="0" smtClean="0"/>
              <a:t>броя</a:t>
            </a:r>
            <a:r>
              <a:rPr lang="en-US" sz="2000" dirty="0" smtClean="0"/>
              <a:t> – </a:t>
            </a:r>
            <a:r>
              <a:rPr lang="bg-BG" sz="2000" dirty="0" smtClean="0"/>
              <a:t>в </a:t>
            </a:r>
            <a:r>
              <a:rPr lang="en-US" sz="2000" dirty="0" smtClean="0"/>
              <a:t>Uno </a:t>
            </a:r>
            <a:r>
              <a:rPr lang="bg-BG" sz="2000" dirty="0" smtClean="0"/>
              <a:t>няма </a:t>
            </a:r>
            <a:r>
              <a:rPr lang="en-US" sz="2000" dirty="0" smtClean="0"/>
              <a:t>DMA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</a:rPr>
              <a:t>ARDUINO</a:t>
            </a:r>
            <a:r>
              <a:rPr lang="bg-BG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Due</a:t>
            </a:r>
            <a:r>
              <a:rPr lang="bg-BG" dirty="0" smtClean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ARM Cortex M3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40" y="1497330"/>
            <a:ext cx="4617720" cy="38633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0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</a:rPr>
              <a:t>TI Stellaris (32 bit, ARM)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280535"/>
            <a:ext cx="5667375" cy="49720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</a:rPr>
              <a:t>TI Stellaris: </a:t>
            </a:r>
            <a:r>
              <a:rPr lang="bg-BG" dirty="0" smtClean="0">
                <a:solidFill>
                  <a:schemeClr val="bg1"/>
                </a:solidFill>
              </a:rPr>
              <a:t>характеристики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1219200"/>
            <a:ext cx="86868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bg-BG" sz="2000" dirty="0" smtClean="0"/>
              <a:t>Микроконтролер: </a:t>
            </a:r>
            <a:r>
              <a:rPr lang="cs-CZ" sz="2000" dirty="0"/>
              <a:t>LM4F120H5QR </a:t>
            </a:r>
            <a:r>
              <a:rPr lang="en-US" sz="2000" dirty="0" smtClean="0"/>
              <a:t> - ARM Cortex M4F</a:t>
            </a:r>
            <a:endParaRPr lang="bg-BG" sz="2000" dirty="0" smtClean="0"/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bg-BG" sz="2000" dirty="0" smtClean="0"/>
              <a:t>Честота на ядрото: 80 </a:t>
            </a:r>
            <a:r>
              <a:rPr lang="bg-BG" sz="2000" dirty="0" err="1" smtClean="0"/>
              <a:t>MHz</a:t>
            </a:r>
            <a:r>
              <a:rPr lang="bg-BG" sz="2000" dirty="0" smtClean="0"/>
              <a:t> (производителност 100 DMIPS)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bg-BG" sz="2000" dirty="0" smtClean="0"/>
              <a:t>Памет: 256 KB </a:t>
            </a:r>
            <a:r>
              <a:rPr lang="en-US" sz="2000" dirty="0" smtClean="0"/>
              <a:t>Flash</a:t>
            </a:r>
            <a:r>
              <a:rPr lang="bg-BG" sz="2000" dirty="0" smtClean="0"/>
              <a:t>, 32 KB </a:t>
            </a:r>
            <a:r>
              <a:rPr lang="en-US" sz="2000" smtClean="0"/>
              <a:t>S</a:t>
            </a:r>
            <a:r>
              <a:rPr lang="bg-BG" sz="2000" smtClean="0"/>
              <a:t>RAM</a:t>
            </a:r>
            <a:r>
              <a:rPr lang="bg-BG" sz="2000" dirty="0" smtClean="0"/>
              <a:t>, 2KB EEPROM с 500К записа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bg-BG" sz="2000" dirty="0" smtClean="0"/>
              <a:t>8 UART, 4 SPI, 1 CAN, 6 I²C</a:t>
            </a:r>
            <a:r>
              <a:rPr lang="en-US" sz="2000" dirty="0" smtClean="0"/>
              <a:t> (</a:t>
            </a:r>
            <a:r>
              <a:rPr lang="bg-BG" sz="2000" dirty="0" smtClean="0"/>
              <a:t>хардуерни, с 5</a:t>
            </a:r>
            <a:r>
              <a:rPr lang="en-US" sz="2000" dirty="0" smtClean="0"/>
              <a:t>V </a:t>
            </a:r>
            <a:r>
              <a:rPr lang="bg-BG" sz="2000" dirty="0" smtClean="0"/>
              <a:t>толерантност)</a:t>
            </a:r>
            <a:endParaRPr lang="en-US" sz="2000" dirty="0" smtClean="0"/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bg-BG" sz="2000" dirty="0" smtClean="0"/>
              <a:t>2 USB 2.0 входа с възможности </a:t>
            </a:r>
            <a:r>
              <a:rPr lang="bg-BG" sz="2000" dirty="0" err="1" smtClean="0"/>
              <a:t>Device</a:t>
            </a:r>
            <a:r>
              <a:rPr lang="bg-BG" sz="2000" dirty="0" smtClean="0"/>
              <a:t>, </a:t>
            </a:r>
            <a:r>
              <a:rPr lang="bg-BG" sz="2000" dirty="0" err="1" smtClean="0"/>
              <a:t>Host</a:t>
            </a:r>
            <a:r>
              <a:rPr lang="bg-BG" sz="2000" dirty="0" smtClean="0"/>
              <a:t> и OTG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bg-BG" sz="2000" dirty="0" smtClean="0"/>
              <a:t>3 аналогови компаратора, два 12-битови </a:t>
            </a:r>
            <a:r>
              <a:rPr lang="en-US" sz="2000" dirty="0" smtClean="0"/>
              <a:t>ADC</a:t>
            </a:r>
            <a:endParaRPr lang="bg-BG" sz="2000" dirty="0" smtClean="0"/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bg-BG" sz="2000" dirty="0" smtClean="0"/>
              <a:t>Вграден датчик за температура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bg-BG" sz="2000" dirty="0" smtClean="0"/>
              <a:t>16 </a:t>
            </a:r>
            <a:r>
              <a:rPr lang="en-US" sz="2000" dirty="0" smtClean="0"/>
              <a:t>PWM</a:t>
            </a:r>
            <a:r>
              <a:rPr lang="bg-BG" sz="2000" dirty="0" smtClean="0"/>
              <a:t> изхода, </a:t>
            </a:r>
            <a:r>
              <a:rPr lang="en-US" sz="2000" dirty="0" smtClean="0"/>
              <a:t>2</a:t>
            </a:r>
            <a:r>
              <a:rPr lang="bg-BG" sz="2000" dirty="0" smtClean="0"/>
              <a:t> входа за енкодери</a:t>
            </a:r>
            <a:endParaRPr lang="en-US" sz="2000" dirty="0" smtClean="0"/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bg-BG" sz="2000" dirty="0" smtClean="0"/>
              <a:t>12 таймера, таймер </a:t>
            </a:r>
            <a:r>
              <a:rPr lang="en-US" sz="2000" dirty="0" smtClean="0"/>
              <a:t>RTC </a:t>
            </a:r>
            <a:r>
              <a:rPr lang="bg-BG" sz="2000" dirty="0" smtClean="0"/>
              <a:t>с отделен кварцов резонатор</a:t>
            </a:r>
            <a:endParaRPr lang="en-US" sz="2000" dirty="0" smtClean="0"/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bg-BG" sz="2000" dirty="0" smtClean="0"/>
              <a:t>2 </a:t>
            </a:r>
            <a:r>
              <a:rPr lang="en-US" sz="2000" dirty="0" err="1" smtClean="0"/>
              <a:t>watchgog</a:t>
            </a:r>
            <a:r>
              <a:rPr lang="en-US" sz="2000" dirty="0" smtClean="0"/>
              <a:t> </a:t>
            </a:r>
            <a:r>
              <a:rPr lang="bg-BG" sz="2000" dirty="0" smtClean="0"/>
              <a:t>таймера. 43 I/O изхода, вграден </a:t>
            </a:r>
            <a:r>
              <a:rPr lang="en-US" sz="2000" dirty="0" smtClean="0"/>
              <a:t>RGB LED </a:t>
            </a:r>
            <a:endParaRPr lang="bg-BG" sz="2000" dirty="0"/>
          </a:p>
          <a:p>
            <a:pPr marL="800100" lvl="1" indent="-342900" algn="just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bg-BG" sz="2400" dirty="0" smtClean="0">
                <a:solidFill>
                  <a:srgbClr val="FF0000"/>
                </a:solidFill>
              </a:rPr>
              <a:t>Новата версия на </a:t>
            </a:r>
            <a:r>
              <a:rPr lang="en-US" sz="2400" dirty="0" smtClean="0">
                <a:solidFill>
                  <a:srgbClr val="FF0000"/>
                </a:solidFill>
              </a:rPr>
              <a:t>Stellaris Launchpad e </a:t>
            </a:r>
            <a:r>
              <a:rPr lang="bg-BG" sz="2400" dirty="0" smtClean="0">
                <a:solidFill>
                  <a:srgbClr val="FF0000"/>
                </a:solidFill>
              </a:rPr>
              <a:t>от серията </a:t>
            </a:r>
            <a:r>
              <a:rPr lang="cs-CZ" sz="2400" b="1" dirty="0" smtClean="0">
                <a:solidFill>
                  <a:srgbClr val="FF0000"/>
                </a:solidFill>
              </a:rPr>
              <a:t>Tiva</a:t>
            </a:r>
            <a:r>
              <a:rPr lang="cs-CZ" sz="2400" b="1" dirty="0">
                <a:solidFill>
                  <a:srgbClr val="FF0000"/>
                </a:solidFill>
              </a:rPr>
              <a:t>™ </a:t>
            </a:r>
            <a:r>
              <a:rPr lang="cs-CZ" sz="2400" b="1" dirty="0" smtClean="0">
                <a:solidFill>
                  <a:srgbClr val="FF0000"/>
                </a:solidFill>
              </a:rPr>
              <a:t>C</a:t>
            </a:r>
            <a:r>
              <a:rPr lang="bg-BG" sz="2400" b="1" dirty="0" smtClean="0">
                <a:solidFill>
                  <a:srgbClr val="FF0000"/>
                </a:solidFill>
              </a:rPr>
              <a:t> - </a:t>
            </a:r>
            <a:r>
              <a:rPr lang="cs-CZ" sz="2400" b="1" dirty="0" smtClean="0">
                <a:solidFill>
                  <a:srgbClr val="FF0000"/>
                </a:solidFill>
              </a:rPr>
              <a:t>EK</a:t>
            </a:r>
            <a:r>
              <a:rPr lang="bg-BG" sz="2400" b="1" dirty="0" smtClean="0">
                <a:solidFill>
                  <a:srgbClr val="FF0000"/>
                </a:solidFill>
              </a:rPr>
              <a:t>-</a:t>
            </a:r>
            <a:r>
              <a:rPr lang="cs-CZ" sz="2400" b="1" dirty="0" smtClean="0">
                <a:solidFill>
                  <a:srgbClr val="FF0000"/>
                </a:solidFill>
              </a:rPr>
              <a:t>TM4C123GXL </a:t>
            </a:r>
            <a:r>
              <a:rPr lang="cs-CZ" sz="2400" b="1" dirty="0" err="1" smtClean="0">
                <a:solidFill>
                  <a:srgbClr val="FF0000"/>
                </a:solidFill>
              </a:rPr>
              <a:t>LaunchPad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bg-BG" sz="2400" dirty="0" smtClean="0">
                <a:solidFill>
                  <a:srgbClr val="FF0000"/>
                </a:solidFill>
              </a:rPr>
              <a:t> с процесор </a:t>
            </a:r>
            <a:r>
              <a:rPr lang="cs-CZ" sz="2400" b="1" dirty="0" smtClean="0">
                <a:solidFill>
                  <a:srgbClr val="FF0000"/>
                </a:solidFill>
              </a:rPr>
              <a:t>TM4C123GH6PM</a:t>
            </a:r>
            <a:r>
              <a:rPr lang="bg-BG" sz="2400" b="1" dirty="0" smtClean="0">
                <a:solidFill>
                  <a:srgbClr val="FF0000"/>
                </a:solidFill>
              </a:rPr>
              <a:t> -</a:t>
            </a:r>
            <a:r>
              <a:rPr lang="bg-BG" sz="2400" dirty="0" smtClean="0">
                <a:solidFill>
                  <a:srgbClr val="FF0000"/>
                </a:solidFill>
              </a:rPr>
              <a:t> подобни из</a:t>
            </a:r>
            <a:r>
              <a:rPr lang="bg-BG" sz="2400" dirty="0">
                <a:solidFill>
                  <a:srgbClr val="FF0000"/>
                </a:solidFill>
              </a:rPr>
              <a:t>х</a:t>
            </a:r>
            <a:r>
              <a:rPr lang="bg-BG" sz="2400" dirty="0" smtClean="0">
                <a:solidFill>
                  <a:srgbClr val="FF0000"/>
                </a:solidFill>
              </a:rPr>
              <a:t>оди и цена (</a:t>
            </a:r>
            <a:r>
              <a:rPr lang="bg-BG" sz="2400" dirty="0">
                <a:solidFill>
                  <a:srgbClr val="FF0000"/>
                </a:solidFill>
              </a:rPr>
              <a:t>на </a:t>
            </a:r>
            <a:r>
              <a:rPr lang="bg-BG" sz="2400" dirty="0" smtClean="0">
                <a:solidFill>
                  <a:srgbClr val="FF0000"/>
                </a:solidFill>
              </a:rPr>
              <a:t>практика със същите възможности).</a:t>
            </a:r>
            <a:endParaRPr lang="cs-CZ" sz="2400" b="1" dirty="0">
              <a:solidFill>
                <a:srgbClr val="FF0000"/>
              </a:solidFill>
            </a:endParaRPr>
          </a:p>
          <a:p>
            <a:pPr>
              <a:spcAft>
                <a:spcPts val="300"/>
              </a:spcAft>
            </a:pPr>
            <a:endParaRPr lang="en-US" sz="2000" dirty="0" smtClean="0"/>
          </a:p>
          <a:p>
            <a:endParaRPr lang="bg-BG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2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</a:rPr>
              <a:t>TI Stellaris: </a:t>
            </a:r>
            <a:r>
              <a:rPr lang="bg-BG" dirty="0" smtClean="0">
                <a:solidFill>
                  <a:schemeClr val="bg1"/>
                </a:solidFill>
              </a:rPr>
              <a:t>изходи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70" y="1217343"/>
            <a:ext cx="8717280" cy="461223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2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TI Stellaris: </a:t>
            </a:r>
            <a:r>
              <a:rPr lang="bg-BG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ARM Cortex M4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40" y="1497330"/>
            <a:ext cx="4617720" cy="38633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5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bg-BG" dirty="0" smtClean="0">
                <a:solidFill>
                  <a:schemeClr val="bg1"/>
                </a:solidFill>
              </a:rPr>
              <a:t>Сравнение </a:t>
            </a:r>
            <a:r>
              <a:rPr lang="en-US" dirty="0" smtClean="0">
                <a:solidFill>
                  <a:schemeClr val="bg1"/>
                </a:solidFill>
              </a:rPr>
              <a:t>ARM Cortex M3 </a:t>
            </a:r>
            <a:r>
              <a:rPr lang="bg-BG" dirty="0" smtClean="0">
                <a:solidFill>
                  <a:schemeClr val="bg1"/>
                </a:solidFill>
              </a:rPr>
              <a:t>- </a:t>
            </a:r>
            <a:r>
              <a:rPr lang="en-US" dirty="0" smtClean="0">
                <a:solidFill>
                  <a:schemeClr val="bg1"/>
                </a:solidFill>
              </a:rPr>
              <a:t>M4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686" y="1559314"/>
            <a:ext cx="4155948" cy="34770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41" y="1566746"/>
            <a:ext cx="4155948" cy="3477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2228" y="5382322"/>
            <a:ext cx="358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 smtClean="0"/>
              <a:t>Наличие на </a:t>
            </a:r>
            <a:r>
              <a:rPr lang="en-US" b="1" dirty="0" smtClean="0"/>
              <a:t>DSP &amp; FPU </a:t>
            </a:r>
            <a:r>
              <a:rPr lang="bg-BG" b="1" dirty="0" smtClean="0"/>
              <a:t>в М4</a:t>
            </a:r>
            <a:endParaRPr lang="bg-BG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0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>
              <a:defRPr/>
            </a:pPr>
            <a:r>
              <a:rPr lang="bg-BG" dirty="0" smtClean="0">
                <a:solidFill>
                  <a:schemeClr val="bg1"/>
                </a:solidFill>
              </a:rPr>
              <a:t>Симулатори за </a:t>
            </a:r>
            <a:r>
              <a:rPr lang="en-US" sz="4400" dirty="0">
                <a:solidFill>
                  <a:schemeClr val="bg1"/>
                </a:solidFill>
              </a:rPr>
              <a:t>Arduino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263908"/>
            <a:ext cx="88206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bg-BG" sz="2000" dirty="0" smtClean="0"/>
              <a:t>    Позволяват разработка без налична </a:t>
            </a:r>
            <a:r>
              <a:rPr lang="en-US" sz="2000" dirty="0" smtClean="0"/>
              <a:t>Arduino </a:t>
            </a:r>
            <a:r>
              <a:rPr lang="bg-BG" sz="2000" dirty="0" smtClean="0"/>
              <a:t>платка. Имат много предимства, но и много ограничения - не поддържат доста от външните устройства (разширения). Удобни са за малки проекти, преди да се инвестира в реален хардуер. </a:t>
            </a:r>
            <a:r>
              <a:rPr lang="bg-BG" sz="2000" b="1" dirty="0" smtClean="0"/>
              <a:t>Повечето нямат все още 32 битова поддръжка (за </a:t>
            </a:r>
            <a:r>
              <a:rPr lang="en-US" sz="2000" b="1" dirty="0" smtClean="0"/>
              <a:t>Arduino Due)</a:t>
            </a:r>
            <a:r>
              <a:rPr lang="bg-BG" sz="2000" b="1" dirty="0" smtClean="0"/>
              <a:t>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200" dirty="0" err="1" smtClean="0">
                <a:hlinkClick r:id="rId2"/>
              </a:rPr>
              <a:t>Fritzing</a:t>
            </a:r>
            <a:r>
              <a:rPr lang="bg-BG" sz="2200" dirty="0" smtClean="0"/>
              <a:t> </a:t>
            </a:r>
            <a:r>
              <a:rPr lang="en-US" sz="2200" dirty="0" smtClean="0"/>
              <a:t>– </a:t>
            </a:r>
            <a:r>
              <a:rPr lang="bg-BG" sz="2200" dirty="0" smtClean="0"/>
              <a:t>безплатен</a:t>
            </a:r>
            <a:r>
              <a:rPr lang="en-US" sz="2200" dirty="0" smtClean="0"/>
              <a:t>, </a:t>
            </a:r>
            <a:r>
              <a:rPr lang="bg-BG" sz="2200" dirty="0" smtClean="0"/>
              <a:t>поддържа </a:t>
            </a:r>
            <a:r>
              <a:rPr lang="en-US" sz="2200" dirty="0" smtClean="0"/>
              <a:t>Due, </a:t>
            </a:r>
            <a:r>
              <a:rPr lang="bg-BG" sz="2200" smtClean="0"/>
              <a:t>чертаене на </a:t>
            </a:r>
            <a:r>
              <a:rPr lang="bg-BG" sz="2200" dirty="0" smtClean="0"/>
              <a:t>схеми, удобен за работа, визуално проектиране;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hlinkClick r:id="rId3"/>
              </a:rPr>
              <a:t>Codeblocks</a:t>
            </a:r>
            <a:r>
              <a:rPr lang="en-US" sz="2200" dirty="0" smtClean="0">
                <a:hlinkClick r:id="rId3"/>
              </a:rPr>
              <a:t> </a:t>
            </a:r>
            <a:r>
              <a:rPr lang="en-US" sz="2200" dirty="0">
                <a:hlinkClick r:id="rId3"/>
              </a:rPr>
              <a:t>for Arduino</a:t>
            </a:r>
            <a:r>
              <a:rPr lang="en-US" sz="2200" dirty="0"/>
              <a:t> </a:t>
            </a:r>
            <a:r>
              <a:rPr lang="en-US" sz="2200" dirty="0" smtClean="0"/>
              <a:t>– </a:t>
            </a:r>
            <a:r>
              <a:rPr lang="bg-BG" sz="2200" dirty="0" smtClean="0"/>
              <a:t>безплатен</a:t>
            </a:r>
            <a:r>
              <a:rPr lang="bg-BG" sz="2200" dirty="0"/>
              <a:t>;</a:t>
            </a:r>
            <a:endParaRPr lang="en-US" sz="22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hlinkClick r:id="rId4"/>
              </a:rPr>
              <a:t>Emulino</a:t>
            </a:r>
            <a:r>
              <a:rPr lang="en-US" sz="2200" dirty="0" smtClean="0"/>
              <a:t> – </a:t>
            </a:r>
            <a:r>
              <a:rPr lang="bg-BG" sz="2200" dirty="0" smtClean="0"/>
              <a:t>безплатен;</a:t>
            </a:r>
            <a:endParaRPr lang="en-US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hlinkClick r:id="rId5"/>
              </a:rPr>
              <a:t>ArduinoSim</a:t>
            </a:r>
            <a:r>
              <a:rPr lang="en-US" sz="2200" dirty="0" smtClean="0"/>
              <a:t> – </a:t>
            </a:r>
            <a:r>
              <a:rPr lang="bg-BG" sz="2200" dirty="0" smtClean="0"/>
              <a:t>безплатен;</a:t>
            </a:r>
            <a:endParaRPr lang="en-US" sz="22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hlinkClick r:id="rId6"/>
              </a:rPr>
              <a:t>Simuino</a:t>
            </a:r>
            <a:r>
              <a:rPr lang="en-US" sz="2200" dirty="0" smtClean="0"/>
              <a:t> – </a:t>
            </a:r>
            <a:r>
              <a:rPr lang="bg-BG" sz="2200" dirty="0" smtClean="0"/>
              <a:t>безплатен;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hlinkClick r:id="rId7"/>
              </a:rPr>
              <a:t>ArduinoDebugger</a:t>
            </a:r>
            <a:r>
              <a:rPr lang="en-US" sz="2200" dirty="0" smtClean="0"/>
              <a:t> – </a:t>
            </a:r>
            <a:r>
              <a:rPr lang="bg-BG" sz="2200" dirty="0" smtClean="0"/>
              <a:t>безплатен;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hlinkClick r:id="rId8"/>
              </a:rPr>
              <a:t>Arduino Simulator iPhone App</a:t>
            </a:r>
            <a:r>
              <a:rPr lang="en-US" sz="2200" dirty="0" smtClean="0"/>
              <a:t> - $</a:t>
            </a:r>
            <a:r>
              <a:rPr lang="bg-BG" sz="2200" dirty="0" smtClean="0"/>
              <a:t>2</a:t>
            </a:r>
            <a:r>
              <a:rPr lang="en-US" sz="2200" dirty="0" smtClean="0"/>
              <a:t>.</a:t>
            </a:r>
            <a:r>
              <a:rPr lang="bg-BG" sz="2200" dirty="0" smtClean="0"/>
              <a:t>99;</a:t>
            </a:r>
            <a:endParaRPr lang="en-US" sz="22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200" dirty="0" smtClean="0">
                <a:hlinkClick r:id="rId9"/>
              </a:rPr>
              <a:t>Simulator </a:t>
            </a:r>
            <a:r>
              <a:rPr lang="cs-CZ" sz="2200" dirty="0" err="1">
                <a:hlinkClick r:id="rId9"/>
              </a:rPr>
              <a:t>for</a:t>
            </a:r>
            <a:r>
              <a:rPr lang="cs-CZ" sz="2200" dirty="0">
                <a:hlinkClick r:id="rId9"/>
              </a:rPr>
              <a:t> Arduino</a:t>
            </a:r>
            <a:r>
              <a:rPr lang="bg-BG" sz="2200" dirty="0"/>
              <a:t> – $14.99, пробен </a:t>
            </a:r>
            <a:r>
              <a:rPr lang="bg-BG" sz="2200" dirty="0" smtClean="0"/>
              <a:t>период.</a:t>
            </a:r>
            <a:endParaRPr 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Arduino </a:t>
            </a:r>
            <a:r>
              <a:rPr lang="bg-BG" sz="4400" dirty="0" smtClean="0">
                <a:solidFill>
                  <a:schemeClr val="bg1"/>
                </a:solidFill>
              </a:rPr>
              <a:t>и </a:t>
            </a:r>
            <a:r>
              <a:rPr lang="en-US" sz="4400" dirty="0" smtClean="0">
                <a:solidFill>
                  <a:schemeClr val="bg1"/>
                </a:solidFill>
              </a:rPr>
              <a:t>Energia 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12192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bg-BG" sz="2000" dirty="0" smtClean="0"/>
              <a:t>   За </a:t>
            </a:r>
            <a:r>
              <a:rPr lang="en-US" sz="2000" dirty="0" smtClean="0"/>
              <a:t>ARM </a:t>
            </a:r>
            <a:r>
              <a:rPr lang="bg-BG" sz="2000" dirty="0" smtClean="0"/>
              <a:t>базираните </a:t>
            </a:r>
            <a:r>
              <a:rPr lang="en-US" sz="2000" dirty="0" smtClean="0"/>
              <a:t>Arduino </a:t>
            </a:r>
            <a:r>
              <a:rPr lang="bg-BG" sz="2000" dirty="0" smtClean="0"/>
              <a:t>платки е необходимо </a:t>
            </a:r>
            <a:r>
              <a:rPr lang="en-US" sz="2000" dirty="0" smtClean="0"/>
              <a:t>Arduino IDE </a:t>
            </a:r>
            <a:r>
              <a:rPr lang="bg-BG" sz="2000" dirty="0" smtClean="0"/>
              <a:t>да е версия 1.5+. За </a:t>
            </a:r>
            <a:r>
              <a:rPr lang="en-US" sz="2000" dirty="0" smtClean="0"/>
              <a:t>ARM </a:t>
            </a:r>
            <a:r>
              <a:rPr lang="bg-BG" sz="2000" dirty="0" smtClean="0"/>
              <a:t>базираните </a:t>
            </a:r>
            <a:r>
              <a:rPr lang="en-US" sz="2000" dirty="0" smtClean="0"/>
              <a:t>Stellaris </a:t>
            </a:r>
            <a:r>
              <a:rPr lang="bg-BG" sz="2000" dirty="0" smtClean="0"/>
              <a:t>платки  е необходима </a:t>
            </a:r>
            <a:r>
              <a:rPr lang="en-US" sz="2000" dirty="0" smtClean="0"/>
              <a:t>Energia </a:t>
            </a:r>
            <a:r>
              <a:rPr lang="bg-BG" sz="2000" dirty="0" smtClean="0"/>
              <a:t>версия 0101Е0012 или по-нова.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43" y="2223712"/>
            <a:ext cx="3647922" cy="3806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531" y="2263800"/>
            <a:ext cx="4241905" cy="373028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9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Aft>
                <a:spcPts val="600"/>
              </a:spcAft>
            </a:pPr>
            <a:r>
              <a:rPr lang="bg-BG" dirty="0"/>
              <a:t>Обзор на </a:t>
            </a:r>
            <a:r>
              <a:rPr lang="bg-BG" dirty="0" smtClean="0"/>
              <a:t>32-битовите </a:t>
            </a:r>
            <a:r>
              <a:rPr lang="bg-BG" dirty="0"/>
              <a:t>ARM </a:t>
            </a:r>
            <a:r>
              <a:rPr lang="en-US" dirty="0"/>
              <a:t>Cortex</a:t>
            </a:r>
            <a:r>
              <a:rPr lang="bg-BG" dirty="0"/>
              <a:t> </a:t>
            </a:r>
            <a:r>
              <a:rPr lang="bg-BG" dirty="0" smtClean="0"/>
              <a:t>микроконтролери, използвани в </a:t>
            </a:r>
            <a:r>
              <a:rPr lang="bg-BG" dirty="0"/>
              <a:t>развойните платки </a:t>
            </a:r>
            <a:r>
              <a:rPr lang="en-US" dirty="0"/>
              <a:t>Arduino </a:t>
            </a:r>
            <a:r>
              <a:rPr lang="bg-BG" dirty="0" err="1"/>
              <a:t>Due</a:t>
            </a:r>
            <a:r>
              <a:rPr lang="bg-BG" dirty="0"/>
              <a:t> и Stellaris </a:t>
            </a:r>
            <a:r>
              <a:rPr lang="en-US" dirty="0"/>
              <a:t>Launchpad</a:t>
            </a:r>
            <a:r>
              <a:rPr lang="bg-BG" dirty="0"/>
              <a:t>. </a:t>
            </a:r>
            <a:r>
              <a:rPr lang="en-US" dirty="0" smtClean="0"/>
              <a:t> </a:t>
            </a:r>
            <a:r>
              <a:rPr lang="bg-BG" dirty="0" smtClean="0"/>
              <a:t>Сравнение с 8-битовите </a:t>
            </a:r>
            <a:r>
              <a:rPr lang="en-US" dirty="0" smtClean="0"/>
              <a:t>Arduino.</a:t>
            </a:r>
            <a:endParaRPr lang="bg-BG" dirty="0" smtClean="0"/>
          </a:p>
          <a:p>
            <a:pPr algn="just">
              <a:spcAft>
                <a:spcPts val="600"/>
              </a:spcAft>
            </a:pPr>
            <a:r>
              <a:rPr lang="bg-BG" dirty="0" smtClean="0"/>
              <a:t>Представяне </a:t>
            </a:r>
            <a:r>
              <a:rPr lang="bg-BG" dirty="0"/>
              <a:t>на хардуерните </a:t>
            </a:r>
            <a:r>
              <a:rPr lang="bg-BG" dirty="0" smtClean="0"/>
              <a:t>платки Arduino </a:t>
            </a:r>
            <a:r>
              <a:rPr lang="bg-BG" dirty="0"/>
              <a:t>и </a:t>
            </a:r>
            <a:r>
              <a:rPr lang="en-US" dirty="0" smtClean="0"/>
              <a:t>Launchpad</a:t>
            </a:r>
            <a:r>
              <a:rPr lang="bg-BG" dirty="0" smtClean="0"/>
              <a:t>. </a:t>
            </a:r>
          </a:p>
          <a:p>
            <a:pPr algn="just">
              <a:spcAft>
                <a:spcPts val="600"/>
              </a:spcAft>
            </a:pPr>
            <a:r>
              <a:rPr lang="bg-BG" dirty="0" smtClean="0"/>
              <a:t>Запознаване </a:t>
            </a:r>
            <a:r>
              <a:rPr lang="bg-BG" dirty="0"/>
              <a:t>със софтуерните среди </a:t>
            </a:r>
            <a:r>
              <a:rPr lang="bg-BG" dirty="0" smtClean="0"/>
              <a:t>за разработка Arduino </a:t>
            </a:r>
            <a:r>
              <a:rPr lang="bg-BG" dirty="0"/>
              <a:t>IDE </a:t>
            </a:r>
            <a:r>
              <a:rPr lang="bg-BG" dirty="0" smtClean="0"/>
              <a:t>1.5+ </a:t>
            </a:r>
            <a:r>
              <a:rPr lang="bg-BG" dirty="0"/>
              <a:t>и </a:t>
            </a:r>
            <a:r>
              <a:rPr lang="en-US" dirty="0" smtClean="0"/>
              <a:t>Energia</a:t>
            </a:r>
            <a:r>
              <a:rPr lang="bg-BG" dirty="0" smtClean="0"/>
              <a:t> 12+.</a:t>
            </a:r>
            <a:endParaRPr lang="en-US" dirty="0" smtClean="0"/>
          </a:p>
          <a:p>
            <a:pPr algn="just">
              <a:spcAft>
                <a:spcPts val="600"/>
              </a:spcAft>
            </a:pPr>
            <a:r>
              <a:rPr lang="bg-BG" dirty="0" smtClean="0"/>
              <a:t>Примери за работа със сензори и модули.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Въведение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3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dirty="0" smtClean="0">
                <a:solidFill>
                  <a:schemeClr val="bg1"/>
                </a:solidFill>
              </a:rPr>
              <a:t>Стъпки при програмирането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12192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6032">
              <a:buFont typeface="Wingdings" pitchFamily="2" charset="2"/>
              <a:buChar char="q"/>
              <a:defRPr/>
            </a:pPr>
            <a:r>
              <a:rPr lang="bg-BG" sz="2000" dirty="0" smtClean="0"/>
              <a:t>Стартиране на </a:t>
            </a:r>
            <a:r>
              <a:rPr lang="en-US" sz="2000" dirty="0" smtClean="0"/>
              <a:t>IDE</a:t>
            </a:r>
            <a:endParaRPr lang="en-US" sz="2000" dirty="0"/>
          </a:p>
          <a:p>
            <a:pPr marL="365760" indent="-256032">
              <a:buFont typeface="Wingdings" pitchFamily="2" charset="2"/>
              <a:buChar char="q"/>
              <a:defRPr/>
            </a:pPr>
            <a:endParaRPr lang="en-US" sz="2000" dirty="0"/>
          </a:p>
          <a:p>
            <a:pPr marL="365760" indent="-256032">
              <a:buFont typeface="Wingdings" pitchFamily="2" charset="2"/>
              <a:buChar char="q"/>
              <a:defRPr/>
            </a:pPr>
            <a:r>
              <a:rPr lang="bg-BG" sz="2000" dirty="0" smtClean="0"/>
              <a:t>Писане на кода и логиката</a:t>
            </a:r>
            <a:endParaRPr lang="en-US" sz="2000" dirty="0"/>
          </a:p>
          <a:p>
            <a:pPr marL="365760" indent="-256032">
              <a:buFont typeface="Wingdings" pitchFamily="2" charset="2"/>
              <a:buChar char="q"/>
              <a:defRPr/>
            </a:pPr>
            <a:endParaRPr lang="en-US" sz="2000" dirty="0"/>
          </a:p>
          <a:p>
            <a:pPr marL="365760" indent="-256032">
              <a:buFont typeface="Wingdings" pitchFamily="2" charset="2"/>
              <a:buChar char="q"/>
              <a:defRPr/>
            </a:pPr>
            <a:r>
              <a:rPr lang="bg-BG" sz="2000" dirty="0" smtClean="0"/>
              <a:t>Проверка с </a:t>
            </a:r>
            <a:r>
              <a:rPr lang="en-US" sz="2000" dirty="0" smtClean="0"/>
              <a:t>verify/compile</a:t>
            </a:r>
            <a:r>
              <a:rPr lang="bg-BG" sz="2000" dirty="0" smtClean="0"/>
              <a:t> бутона за грешки и коректност</a:t>
            </a:r>
            <a:endParaRPr lang="en-US" sz="2000" dirty="0"/>
          </a:p>
          <a:p>
            <a:pPr marL="365760" indent="-256032">
              <a:buFont typeface="Wingdings" pitchFamily="2" charset="2"/>
              <a:buChar char="q"/>
              <a:defRPr/>
            </a:pPr>
            <a:endParaRPr lang="en-US" sz="2000" dirty="0"/>
          </a:p>
          <a:p>
            <a:pPr marL="365760" indent="-256032">
              <a:buFont typeface="Wingdings" pitchFamily="2" charset="2"/>
              <a:buChar char="q"/>
              <a:defRPr/>
            </a:pPr>
            <a:r>
              <a:rPr lang="bg-BG" sz="2000" dirty="0" smtClean="0"/>
              <a:t>Свързване на платката с </a:t>
            </a:r>
            <a:r>
              <a:rPr lang="en-US" sz="2000" dirty="0" smtClean="0"/>
              <a:t>USB </a:t>
            </a:r>
            <a:r>
              <a:rPr lang="bg-BG" sz="2000" dirty="0" smtClean="0"/>
              <a:t>към компютъра</a:t>
            </a:r>
            <a:endParaRPr lang="en-US" sz="2000" dirty="0" smtClean="0"/>
          </a:p>
          <a:p>
            <a:pPr marL="365760" indent="-256032">
              <a:buFont typeface="Wingdings" pitchFamily="2" charset="2"/>
              <a:buChar char="q"/>
              <a:defRPr/>
            </a:pPr>
            <a:endParaRPr lang="en-US" sz="2000" dirty="0" smtClean="0"/>
          </a:p>
          <a:p>
            <a:pPr marL="365760" indent="-256032">
              <a:buFont typeface="Wingdings" pitchFamily="2" charset="2"/>
              <a:buChar char="q"/>
              <a:defRPr/>
            </a:pPr>
            <a:r>
              <a:rPr lang="bg-BG" sz="2000" dirty="0" smtClean="0"/>
              <a:t>Инсталиране на драйверите (само еднократно на даден РС)</a:t>
            </a:r>
            <a:endParaRPr lang="en-US" sz="2000" dirty="0"/>
          </a:p>
          <a:p>
            <a:pPr marL="365760" indent="-256032">
              <a:buFont typeface="Wingdings" pitchFamily="2" charset="2"/>
              <a:buChar char="q"/>
              <a:defRPr/>
            </a:pPr>
            <a:endParaRPr lang="en-US" sz="2000" dirty="0"/>
          </a:p>
          <a:p>
            <a:pPr marL="365760" indent="-256032">
              <a:buFont typeface="Wingdings" pitchFamily="2" charset="2"/>
              <a:buChar char="q"/>
              <a:defRPr/>
            </a:pPr>
            <a:r>
              <a:rPr lang="bg-BG" sz="2000" dirty="0" smtClean="0"/>
              <a:t>Избор и настройка на серийния порт (еднократно, при нужда)</a:t>
            </a:r>
            <a:endParaRPr lang="en-US" sz="2000" dirty="0"/>
          </a:p>
          <a:p>
            <a:pPr marL="365760" indent="-256032">
              <a:buFont typeface="Wingdings" pitchFamily="2" charset="2"/>
              <a:buChar char="q"/>
              <a:defRPr/>
            </a:pPr>
            <a:endParaRPr lang="en-US" sz="2000" dirty="0"/>
          </a:p>
          <a:p>
            <a:pPr marL="365760" indent="-256032">
              <a:buFont typeface="Wingdings" pitchFamily="2" charset="2"/>
              <a:buChar char="q"/>
              <a:defRPr/>
            </a:pPr>
            <a:r>
              <a:rPr lang="bg-BG" sz="2000" dirty="0" smtClean="0"/>
              <a:t>Избор на платката </a:t>
            </a:r>
            <a:r>
              <a:rPr lang="bg-BG" sz="2000" dirty="0"/>
              <a:t>(еднократно, при нужда)</a:t>
            </a:r>
            <a:endParaRPr lang="en-US" sz="2000" dirty="0"/>
          </a:p>
          <a:p>
            <a:pPr marL="365760" indent="-256032">
              <a:buFont typeface="Wingdings" pitchFamily="2" charset="2"/>
              <a:buChar char="q"/>
              <a:defRPr/>
            </a:pPr>
            <a:endParaRPr lang="en-US" sz="2000" dirty="0"/>
          </a:p>
          <a:p>
            <a:pPr marL="365760" indent="-256032">
              <a:buFont typeface="Wingdings" pitchFamily="2" charset="2"/>
              <a:buChar char="q"/>
              <a:defRPr/>
            </a:pPr>
            <a:r>
              <a:rPr lang="bg-BG" sz="2000" dirty="0" smtClean="0"/>
              <a:t>Програмиране на контролера чрез </a:t>
            </a:r>
            <a:r>
              <a:rPr lang="en-US" sz="2000" dirty="0" smtClean="0"/>
              <a:t>Upload </a:t>
            </a:r>
            <a:r>
              <a:rPr lang="bg-BG" sz="2000" dirty="0" smtClean="0"/>
              <a:t>бутона и тестване</a:t>
            </a:r>
            <a:endParaRPr lang="en-US" sz="2000" dirty="0"/>
          </a:p>
          <a:p>
            <a:endParaRPr lang="bg-BG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3200" dirty="0" smtClean="0">
                <a:solidFill>
                  <a:schemeClr val="bg1"/>
                </a:solidFill>
              </a:rPr>
              <a:t>Нови библиотеки в</a:t>
            </a:r>
            <a:r>
              <a:rPr lang="en-US" sz="3200" dirty="0" smtClean="0">
                <a:solidFill>
                  <a:schemeClr val="bg1"/>
                </a:solidFill>
              </a:rPr>
              <a:t> Arduino</a:t>
            </a:r>
            <a:r>
              <a:rPr lang="bg-BG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IDE </a:t>
            </a:r>
            <a:r>
              <a:rPr lang="bg-BG" sz="3200" dirty="0" smtClean="0">
                <a:solidFill>
                  <a:schemeClr val="bg1"/>
                </a:solidFill>
              </a:rPr>
              <a:t>1.5+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bg-BG" sz="3200" dirty="0" smtClean="0">
                <a:solidFill>
                  <a:schemeClr val="bg1"/>
                </a:solidFill>
              </a:rPr>
              <a:t>само за </a:t>
            </a:r>
            <a:r>
              <a:rPr lang="en-US" sz="3200" dirty="0" smtClean="0">
                <a:solidFill>
                  <a:schemeClr val="bg1"/>
                </a:solidFill>
              </a:rPr>
              <a:t>Arduino Due </a:t>
            </a:r>
            <a:r>
              <a:rPr lang="bg-BG" sz="3200" dirty="0" smtClean="0">
                <a:solidFill>
                  <a:schemeClr val="bg1"/>
                </a:solidFill>
              </a:rPr>
              <a:t>платки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295400"/>
            <a:ext cx="8839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/>
              <a:t>USBHost</a:t>
            </a:r>
            <a:r>
              <a:rPr lang="en-US" dirty="0" smtClean="0"/>
              <a:t> –</a:t>
            </a:r>
            <a:r>
              <a:rPr lang="bg-BG" dirty="0" smtClean="0"/>
              <a:t>позволява </a:t>
            </a:r>
            <a:r>
              <a:rPr lang="en-US" dirty="0" smtClean="0"/>
              <a:t>Due </a:t>
            </a:r>
            <a:r>
              <a:rPr lang="bg-BG" dirty="0" smtClean="0"/>
              <a:t>да функционира като </a:t>
            </a:r>
            <a:r>
              <a:rPr lang="en-US" dirty="0" smtClean="0"/>
              <a:t>USB Host</a:t>
            </a:r>
            <a:r>
              <a:rPr lang="bg-BG" dirty="0" smtClean="0"/>
              <a:t>. Не поддържа</a:t>
            </a:r>
            <a:r>
              <a:rPr lang="en-US" dirty="0" smtClean="0"/>
              <a:t> </a:t>
            </a:r>
            <a:r>
              <a:rPr lang="bg-BG" dirty="0" smtClean="0"/>
              <a:t>устройства зад </a:t>
            </a:r>
            <a:r>
              <a:rPr lang="bg-BG" dirty="0" err="1" smtClean="0"/>
              <a:t>хъбове</a:t>
            </a:r>
            <a:r>
              <a:rPr lang="en-US" dirty="0" smtClean="0"/>
              <a:t> – </a:t>
            </a:r>
            <a:r>
              <a:rPr lang="bg-BG" dirty="0" smtClean="0"/>
              <a:t>а някои устройства имат вграден </a:t>
            </a:r>
            <a:r>
              <a:rPr lang="en-US" dirty="0" smtClean="0"/>
              <a:t>USB Hub</a:t>
            </a:r>
            <a:r>
              <a:rPr lang="bg-BG" dirty="0" smtClean="0"/>
              <a:t>!</a:t>
            </a:r>
            <a:r>
              <a:rPr lang="en-US" dirty="0" smtClean="0"/>
              <a:t> </a:t>
            </a:r>
            <a:endParaRPr lang="bg-B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/>
              <a:t>SerialUSB</a:t>
            </a:r>
            <a:r>
              <a:rPr lang="en-US" b="1" dirty="0" smtClean="0"/>
              <a:t> </a:t>
            </a:r>
            <a:r>
              <a:rPr lang="en-US" dirty="0" smtClean="0"/>
              <a:t> – </a:t>
            </a:r>
            <a:r>
              <a:rPr lang="bg-BG" dirty="0" smtClean="0"/>
              <a:t>използва </a:t>
            </a:r>
            <a:r>
              <a:rPr lang="en-US" dirty="0" smtClean="0"/>
              <a:t>native USB Ser</a:t>
            </a:r>
            <a:r>
              <a:rPr lang="en-US" dirty="0"/>
              <a:t>i</a:t>
            </a:r>
            <a:r>
              <a:rPr lang="en-US" dirty="0" smtClean="0"/>
              <a:t>al </a:t>
            </a:r>
            <a:r>
              <a:rPr lang="bg-BG" dirty="0" smtClean="0"/>
              <a:t>порта на </a:t>
            </a:r>
            <a:r>
              <a:rPr lang="en-US" dirty="0" smtClean="0"/>
              <a:t>SAM3XE</a:t>
            </a:r>
            <a:r>
              <a:rPr lang="bg-BG" dirty="0"/>
              <a:t> </a:t>
            </a:r>
            <a:r>
              <a:rPr lang="bg-BG" dirty="0" smtClean="0"/>
              <a:t>в </a:t>
            </a:r>
            <a:r>
              <a:rPr lang="en-US" dirty="0" smtClean="0"/>
              <a:t>Due.</a:t>
            </a:r>
            <a:endParaRPr lang="bg-B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Keyboard</a:t>
            </a:r>
            <a:r>
              <a:rPr lang="bg-BG" dirty="0" smtClean="0"/>
              <a:t> – изпраща клавишни комбинации вместо </a:t>
            </a:r>
            <a:r>
              <a:rPr lang="en-US" dirty="0" smtClean="0"/>
              <a:t>USB </a:t>
            </a:r>
            <a:r>
              <a:rPr lang="bg-BG" dirty="0" smtClean="0"/>
              <a:t>клавиатура към прикачен РС.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Mouse</a:t>
            </a:r>
            <a:r>
              <a:rPr lang="bg-BG" dirty="0" smtClean="0"/>
              <a:t> </a:t>
            </a:r>
            <a:r>
              <a:rPr lang="bg-BG" dirty="0"/>
              <a:t>– изпраща </a:t>
            </a:r>
            <a:r>
              <a:rPr lang="bg-BG" dirty="0" smtClean="0"/>
              <a:t>позициите на курсора и бутоните вместо </a:t>
            </a:r>
            <a:r>
              <a:rPr lang="en-US" dirty="0" smtClean="0"/>
              <a:t>USB</a:t>
            </a:r>
            <a:r>
              <a:rPr lang="bg-BG" dirty="0" smtClean="0"/>
              <a:t> мишка</a:t>
            </a:r>
            <a:r>
              <a:rPr lang="bg-BG" dirty="0"/>
              <a:t> към прикачен РС</a:t>
            </a:r>
            <a:r>
              <a:rPr lang="bg-BG" dirty="0" smtClean="0"/>
              <a:t>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Scheduler</a:t>
            </a:r>
            <a:r>
              <a:rPr lang="en-US" dirty="0" smtClean="0"/>
              <a:t> –</a:t>
            </a:r>
            <a:r>
              <a:rPr lang="bg-BG" dirty="0" smtClean="0"/>
              <a:t>кооперативен неблокиращ </a:t>
            </a:r>
            <a:r>
              <a:rPr lang="bg-BG" dirty="0" err="1" smtClean="0"/>
              <a:t>планировчик</a:t>
            </a:r>
            <a:r>
              <a:rPr lang="bg-BG" dirty="0" smtClean="0"/>
              <a:t> за паралелни процеси (цикли), изпълняващи се заедно с главния </a:t>
            </a:r>
            <a:r>
              <a:rPr lang="en-US" dirty="0" smtClean="0"/>
              <a:t>loop. 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>Методи: </a:t>
            </a:r>
            <a:r>
              <a:rPr lang="en-US" b="1" dirty="0" err="1" smtClean="0"/>
              <a:t>startloop</a:t>
            </a:r>
            <a:r>
              <a:rPr lang="en-US" dirty="0" smtClean="0"/>
              <a:t> </a:t>
            </a:r>
            <a:r>
              <a:rPr lang="bg-BG" dirty="0" smtClean="0"/>
              <a:t>за деклариране на паралелен цикъл и </a:t>
            </a:r>
            <a:r>
              <a:rPr lang="en-US" b="1" dirty="0" smtClean="0"/>
              <a:t>yield</a:t>
            </a:r>
            <a:r>
              <a:rPr lang="en-US" dirty="0" smtClean="0"/>
              <a:t> </a:t>
            </a:r>
            <a:r>
              <a:rPr lang="bg-BG" dirty="0" smtClean="0"/>
              <a:t>за предаване на управлението към другите процеси.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Audio</a:t>
            </a:r>
            <a:r>
              <a:rPr lang="en-US" dirty="0" smtClean="0"/>
              <a:t> – </a:t>
            </a:r>
            <a:r>
              <a:rPr lang="bg-BG" dirty="0" smtClean="0"/>
              <a:t>използва </a:t>
            </a:r>
            <a:r>
              <a:rPr lang="en-US" dirty="0" smtClean="0"/>
              <a:t>DAC0/DAC1 </a:t>
            </a:r>
            <a:r>
              <a:rPr lang="bg-BG" dirty="0" smtClean="0"/>
              <a:t>изходите за просвирване на </a:t>
            </a:r>
            <a:r>
              <a:rPr lang="en-US" dirty="0" smtClean="0"/>
              <a:t>.wav </a:t>
            </a:r>
            <a:r>
              <a:rPr lang="bg-BG" dirty="0" smtClean="0"/>
              <a:t>файлове от </a:t>
            </a:r>
            <a:r>
              <a:rPr lang="en-US" dirty="0" smtClean="0"/>
              <a:t>SD </a:t>
            </a:r>
            <a:r>
              <a:rPr lang="bg-BG" dirty="0" smtClean="0"/>
              <a:t>карта.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 smtClean="0"/>
          </a:p>
          <a:p>
            <a:pPr algn="just"/>
            <a:r>
              <a:rPr lang="bg-BG" dirty="0"/>
              <a:t> </a:t>
            </a:r>
            <a:r>
              <a:rPr lang="bg-BG" dirty="0" smtClean="0"/>
              <a:t>   Има налични и много други библиотеки от</a:t>
            </a:r>
            <a:r>
              <a:rPr lang="en-US" dirty="0" smtClean="0"/>
              <a:t> </a:t>
            </a:r>
            <a:r>
              <a:rPr lang="bg-BG" dirty="0" smtClean="0"/>
              <a:t>независими разработчици, както и доста недокументирани функции от самите </a:t>
            </a:r>
            <a:r>
              <a:rPr lang="en-US" dirty="0" err="1" smtClean="0"/>
              <a:t>glibc</a:t>
            </a:r>
            <a:r>
              <a:rPr lang="en-US" dirty="0" smtClean="0"/>
              <a:t> </a:t>
            </a:r>
            <a:r>
              <a:rPr lang="bg-BG" dirty="0" smtClean="0"/>
              <a:t>библиотеки.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062" y="5856249"/>
            <a:ext cx="1524000" cy="754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929" y="5826249"/>
            <a:ext cx="915315" cy="836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12" y="5861969"/>
            <a:ext cx="736325" cy="73632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0294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3200" dirty="0" smtClean="0">
                <a:solidFill>
                  <a:schemeClr val="bg1"/>
                </a:solidFill>
              </a:rPr>
              <a:t>Използване на </a:t>
            </a:r>
            <a:r>
              <a:rPr lang="en-US" sz="3200" dirty="0" smtClean="0">
                <a:solidFill>
                  <a:schemeClr val="bg1"/>
                </a:solidFill>
              </a:rPr>
              <a:t>TWI (I</a:t>
            </a:r>
            <a:r>
              <a:rPr lang="en-US" sz="3200" baseline="30000" dirty="0" smtClean="0">
                <a:solidFill>
                  <a:schemeClr val="bg1"/>
                </a:solidFill>
              </a:rPr>
              <a:t>2</a:t>
            </a:r>
            <a:r>
              <a:rPr lang="en-US" sz="3200" dirty="0" smtClean="0">
                <a:solidFill>
                  <a:schemeClr val="bg1"/>
                </a:solidFill>
              </a:rPr>
              <a:t>C)</a:t>
            </a:r>
            <a:r>
              <a:rPr lang="bg-BG" sz="3200" dirty="0" smtClean="0">
                <a:solidFill>
                  <a:schemeClr val="bg1"/>
                </a:solidFill>
              </a:rPr>
              <a:t> </a:t>
            </a:r>
            <a:br>
              <a:rPr lang="bg-BG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Wire </a:t>
            </a:r>
            <a:r>
              <a:rPr lang="bg-BG" sz="3200" dirty="0" smtClean="0">
                <a:solidFill>
                  <a:schemeClr val="bg1"/>
                </a:solidFill>
              </a:rPr>
              <a:t>библиотека</a:t>
            </a:r>
            <a:r>
              <a:rPr lang="en-US" sz="3200" dirty="0" smtClean="0">
                <a:solidFill>
                  <a:schemeClr val="bg1"/>
                </a:solidFill>
              </a:rPr>
              <a:t> - </a:t>
            </a:r>
            <a:r>
              <a:rPr lang="bg-BG" sz="3200" dirty="0" smtClean="0">
                <a:solidFill>
                  <a:schemeClr val="bg1"/>
                </a:solidFill>
              </a:rPr>
              <a:t>свързване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295400"/>
            <a:ext cx="8839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За различните </a:t>
            </a:r>
            <a:r>
              <a:rPr lang="en-US" dirty="0" smtClean="0"/>
              <a:t>Arduino</a:t>
            </a:r>
            <a:r>
              <a:rPr lang="bg-BG" dirty="0" smtClean="0"/>
              <a:t> платки са на различно място изводите</a:t>
            </a:r>
            <a:br>
              <a:rPr lang="bg-BG" dirty="0" smtClean="0"/>
            </a:br>
            <a:endParaRPr lang="bg-BG" dirty="0" smtClean="0"/>
          </a:p>
          <a:p>
            <a:r>
              <a:rPr lang="cs-CZ" b="1" dirty="0" err="1" smtClean="0"/>
              <a:t>Uno</a:t>
            </a:r>
            <a:r>
              <a:rPr lang="bg-BG" dirty="0"/>
              <a:t>	</a:t>
            </a:r>
            <a:r>
              <a:rPr lang="cs-CZ" dirty="0"/>
              <a:t>	A4 (SDA), A5 (SCL)</a:t>
            </a:r>
          </a:p>
          <a:p>
            <a:r>
              <a:rPr lang="cs-CZ" b="1" dirty="0"/>
              <a:t>Mega2560</a:t>
            </a:r>
            <a:r>
              <a:rPr lang="cs-CZ" dirty="0"/>
              <a:t>	20 (SDA), 21 (SCL)</a:t>
            </a:r>
          </a:p>
          <a:p>
            <a:r>
              <a:rPr lang="cs-CZ" b="1" dirty="0" smtClean="0"/>
              <a:t>Leonardo</a:t>
            </a:r>
            <a:r>
              <a:rPr lang="cs-CZ" dirty="0"/>
              <a:t>	2 (SDA), 3 (SCL)</a:t>
            </a:r>
          </a:p>
          <a:p>
            <a:r>
              <a:rPr lang="cs-CZ" b="1" dirty="0" err="1" smtClean="0"/>
              <a:t>Due</a:t>
            </a:r>
            <a:r>
              <a:rPr lang="cs-CZ" dirty="0"/>
              <a:t>	</a:t>
            </a:r>
            <a:r>
              <a:rPr lang="bg-BG" dirty="0" smtClean="0"/>
              <a:t>	</a:t>
            </a:r>
            <a:r>
              <a:rPr lang="cs-CZ" dirty="0" smtClean="0"/>
              <a:t>20 </a:t>
            </a:r>
            <a:r>
              <a:rPr lang="cs-CZ" dirty="0"/>
              <a:t>(SDA), 21 (SCL</a:t>
            </a:r>
            <a:r>
              <a:rPr lang="cs-CZ" dirty="0" smtClean="0"/>
              <a:t>),</a:t>
            </a:r>
            <a:r>
              <a:rPr lang="bg-BG" dirty="0" smtClean="0"/>
              <a:t> а втория </a:t>
            </a:r>
            <a:r>
              <a:rPr lang="en-US" dirty="0" smtClean="0"/>
              <a:t>TWI </a:t>
            </a:r>
            <a:r>
              <a:rPr lang="bg-BG" dirty="0" smtClean="0"/>
              <a:t>е на</a:t>
            </a:r>
            <a:r>
              <a:rPr lang="cs-CZ" dirty="0" smtClean="0"/>
              <a:t> </a:t>
            </a:r>
            <a:r>
              <a:rPr lang="cs-CZ" dirty="0"/>
              <a:t>SDA1, </a:t>
            </a:r>
            <a:r>
              <a:rPr lang="cs-CZ" dirty="0" smtClean="0"/>
              <a:t>SCL1</a:t>
            </a:r>
            <a:r>
              <a:rPr lang="bg-BG" dirty="0" smtClean="0"/>
              <a:t> до </a:t>
            </a:r>
            <a:r>
              <a:rPr lang="en-US" dirty="0" smtClean="0"/>
              <a:t>AREF</a:t>
            </a:r>
          </a:p>
          <a:p>
            <a:endParaRPr lang="en-US" dirty="0"/>
          </a:p>
          <a:p>
            <a:r>
              <a:rPr lang="bg-BG" dirty="0" smtClean="0"/>
              <a:t>В </a:t>
            </a:r>
            <a:r>
              <a:rPr lang="en-US" dirty="0" smtClean="0"/>
              <a:t>Arduino IDE 1.0+ send()</a:t>
            </a:r>
            <a:r>
              <a:rPr lang="bg-BG" dirty="0" smtClean="0"/>
              <a:t>/</a:t>
            </a:r>
            <a:r>
              <a:rPr lang="en-US" dirty="0" smtClean="0"/>
              <a:t>receive() </a:t>
            </a:r>
            <a:r>
              <a:rPr lang="bg-BG" dirty="0" smtClean="0"/>
              <a:t>са заменени с</a:t>
            </a:r>
            <a:r>
              <a:rPr lang="en-US" dirty="0" smtClean="0"/>
              <a:t> </a:t>
            </a:r>
            <a:r>
              <a:rPr lang="en-US" dirty="0"/>
              <a:t>read</a:t>
            </a:r>
            <a:r>
              <a:rPr lang="en-US" dirty="0" smtClean="0"/>
              <a:t>()</a:t>
            </a:r>
            <a:r>
              <a:rPr lang="bg-BG" dirty="0" smtClean="0"/>
              <a:t>/</a:t>
            </a:r>
            <a:r>
              <a:rPr lang="en-US" dirty="0" smtClean="0"/>
              <a:t>write().</a:t>
            </a:r>
            <a:endParaRPr lang="bg-BG" dirty="0" smtClean="0"/>
          </a:p>
          <a:p>
            <a:r>
              <a:rPr lang="bg-BG" dirty="0" smtClean="0"/>
              <a:t>В тези библиотеки </a:t>
            </a:r>
            <a:r>
              <a:rPr lang="en-US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C</a:t>
            </a:r>
            <a:r>
              <a:rPr lang="bg-BG" dirty="0" smtClean="0"/>
              <a:t> адресите са 7-битови, ако имате код с 8-битови адреси, нулирайте младшия бит</a:t>
            </a:r>
            <a:r>
              <a:rPr lang="en-US" dirty="0" smtClean="0"/>
              <a:t> (&gt;&gt; 1)</a:t>
            </a:r>
            <a:r>
              <a:rPr lang="bg-BG" dirty="0" smtClean="0"/>
              <a:t>, за да получите адрес от 0 до 127.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2" y="4455004"/>
            <a:ext cx="3931920" cy="1325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482" y="4209682"/>
            <a:ext cx="4152900" cy="24479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8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3200" dirty="0" smtClean="0">
                <a:solidFill>
                  <a:schemeClr val="bg1"/>
                </a:solidFill>
              </a:rPr>
              <a:t>Използване на </a:t>
            </a:r>
            <a:r>
              <a:rPr lang="en-US" sz="3200" dirty="0" smtClean="0">
                <a:solidFill>
                  <a:schemeClr val="bg1"/>
                </a:solidFill>
              </a:rPr>
              <a:t>TWI (I</a:t>
            </a:r>
            <a:r>
              <a:rPr lang="en-US" sz="3200" baseline="30000" dirty="0" smtClean="0">
                <a:solidFill>
                  <a:schemeClr val="bg1"/>
                </a:solidFill>
              </a:rPr>
              <a:t>2</a:t>
            </a:r>
            <a:r>
              <a:rPr lang="en-US" sz="3200" dirty="0" smtClean="0">
                <a:solidFill>
                  <a:schemeClr val="bg1"/>
                </a:solidFill>
              </a:rPr>
              <a:t>C)</a:t>
            </a:r>
            <a:r>
              <a:rPr lang="bg-BG" sz="3200" dirty="0" smtClean="0">
                <a:solidFill>
                  <a:schemeClr val="bg1"/>
                </a:solidFill>
              </a:rPr>
              <a:t> </a:t>
            </a:r>
            <a:br>
              <a:rPr lang="bg-BG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Wire </a:t>
            </a:r>
            <a:r>
              <a:rPr lang="bg-BG" sz="3200" dirty="0" smtClean="0">
                <a:solidFill>
                  <a:schemeClr val="bg1"/>
                </a:solidFill>
              </a:rPr>
              <a:t>библиотека</a:t>
            </a:r>
            <a:r>
              <a:rPr lang="en-US" sz="3200" dirty="0" smtClean="0">
                <a:solidFill>
                  <a:schemeClr val="bg1"/>
                </a:solidFill>
              </a:rPr>
              <a:t> – </a:t>
            </a:r>
            <a:r>
              <a:rPr lang="bg-BG" sz="3200" dirty="0" smtClean="0">
                <a:solidFill>
                  <a:schemeClr val="bg1"/>
                </a:solidFill>
              </a:rPr>
              <a:t>функции (1/2)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524000"/>
            <a:ext cx="8839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 smtClean="0"/>
              <a:t>begin() </a:t>
            </a:r>
            <a:r>
              <a:rPr lang="bg-BG" b="1" dirty="0" smtClean="0"/>
              <a:t>или </a:t>
            </a:r>
            <a:r>
              <a:rPr lang="en-US" b="1" dirty="0" smtClean="0"/>
              <a:t>begin(address)</a:t>
            </a:r>
            <a:r>
              <a:rPr lang="bg-BG" b="1" dirty="0" smtClean="0"/>
              <a:t> </a:t>
            </a:r>
            <a:r>
              <a:rPr lang="bg-BG" dirty="0" smtClean="0"/>
              <a:t>– инициализира</a:t>
            </a:r>
            <a:r>
              <a:rPr lang="en-US" dirty="0" smtClean="0"/>
              <a:t> Wire</a:t>
            </a:r>
            <a:r>
              <a:rPr lang="bg-BG" dirty="0" smtClean="0"/>
              <a:t> библиотеката и стартира комуникацията по шината като </a:t>
            </a:r>
            <a:r>
              <a:rPr lang="en-US" dirty="0" smtClean="0"/>
              <a:t>master, </a:t>
            </a:r>
            <a:r>
              <a:rPr lang="bg-BG" dirty="0" smtClean="0"/>
              <a:t>ако не е указан адрес (празен параметър) или като </a:t>
            </a:r>
            <a:r>
              <a:rPr lang="en-US" dirty="0" smtClean="0"/>
              <a:t>slave </a:t>
            </a:r>
            <a:r>
              <a:rPr lang="bg-BG" dirty="0" smtClean="0"/>
              <a:t>с указания 7-битов адрес</a:t>
            </a:r>
            <a:r>
              <a:rPr lang="en-US" dirty="0" smtClean="0"/>
              <a:t>. </a:t>
            </a:r>
            <a:r>
              <a:rPr lang="bg-BG" dirty="0" smtClean="0"/>
              <a:t/>
            </a:r>
            <a:br>
              <a:rPr lang="bg-BG" dirty="0" smtClean="0"/>
            </a:b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 err="1" smtClean="0"/>
              <a:t>requestFrom</a:t>
            </a:r>
            <a:r>
              <a:rPr lang="en-US" b="1" dirty="0" smtClean="0"/>
              <a:t>(</a:t>
            </a:r>
            <a:r>
              <a:rPr lang="en-US" b="1" dirty="0" err="1" smtClean="0"/>
              <a:t>slaveaddress</a:t>
            </a:r>
            <a:r>
              <a:rPr lang="en-US" b="1" dirty="0" smtClean="0"/>
              <a:t>, quantity, stop=true)</a:t>
            </a:r>
            <a:r>
              <a:rPr lang="bg-BG" dirty="0" smtClean="0"/>
              <a:t> – кара </a:t>
            </a:r>
            <a:r>
              <a:rPr lang="en-US" dirty="0" smtClean="0"/>
              <a:t>master-a </a:t>
            </a:r>
            <a:r>
              <a:rPr lang="bg-BG" dirty="0" smtClean="0"/>
              <a:t>да заяви получаването на </a:t>
            </a:r>
            <a:r>
              <a:rPr lang="en-US" dirty="0" smtClean="0"/>
              <a:t>quantity </a:t>
            </a:r>
            <a:r>
              <a:rPr lang="bg-BG" dirty="0" smtClean="0"/>
              <a:t>байтове от </a:t>
            </a:r>
            <a:r>
              <a:rPr lang="en-US" dirty="0" smtClean="0"/>
              <a:t>slave, </a:t>
            </a:r>
            <a:r>
              <a:rPr lang="bg-BG" dirty="0" smtClean="0"/>
              <a:t>те се получават чрез </a:t>
            </a:r>
            <a:r>
              <a:rPr lang="en-US" dirty="0" smtClean="0"/>
              <a:t>available() </a:t>
            </a:r>
            <a:r>
              <a:rPr lang="bg-BG" dirty="0" smtClean="0"/>
              <a:t>и </a:t>
            </a:r>
            <a:r>
              <a:rPr lang="en-US" dirty="0" smtClean="0"/>
              <a:t>read(). </a:t>
            </a:r>
            <a:r>
              <a:rPr lang="bg-BG" dirty="0" smtClean="0"/>
              <a:t>Ако има параметър </a:t>
            </a:r>
            <a:r>
              <a:rPr lang="en-US" dirty="0" smtClean="0"/>
              <a:t>stop true</a:t>
            </a:r>
            <a:r>
              <a:rPr lang="bg-BG" dirty="0" smtClean="0"/>
              <a:t> (или няма такъв)</a:t>
            </a:r>
            <a:r>
              <a:rPr lang="en-US" dirty="0" smtClean="0"/>
              <a:t>, </a:t>
            </a:r>
            <a:r>
              <a:rPr lang="bg-BG" dirty="0" smtClean="0"/>
              <a:t>освобождава шината, ако е </a:t>
            </a:r>
            <a:r>
              <a:rPr lang="en-US" dirty="0" smtClean="0"/>
              <a:t>false, </a:t>
            </a:r>
            <a:r>
              <a:rPr lang="bg-BG" dirty="0" smtClean="0"/>
              <a:t>изчаква следваща комуникация, без да освобождава шината, за да не пречат другите устройства. Връща броя на наистина получените байтове от това устройство.</a:t>
            </a:r>
            <a:br>
              <a:rPr lang="bg-BG" dirty="0" smtClean="0"/>
            </a:b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 err="1" smtClean="0"/>
              <a:t>beginTransmission</a:t>
            </a:r>
            <a:r>
              <a:rPr lang="en-US" b="1" dirty="0" smtClean="0"/>
              <a:t>(address)</a:t>
            </a:r>
            <a:r>
              <a:rPr lang="en-US" dirty="0" smtClean="0"/>
              <a:t> – </a:t>
            </a:r>
            <a:r>
              <a:rPr lang="bg-BG" dirty="0" smtClean="0"/>
              <a:t>започва комуникация с дадения адрес и после може с </a:t>
            </a:r>
            <a:r>
              <a:rPr lang="en-US" dirty="0" smtClean="0"/>
              <a:t>write() </a:t>
            </a:r>
            <a:r>
              <a:rPr lang="bg-BG" dirty="0" smtClean="0"/>
              <a:t>да се изпращат байтове към това устройство.</a:t>
            </a:r>
            <a:br>
              <a:rPr lang="bg-BG" dirty="0" smtClean="0"/>
            </a:b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 err="1" smtClean="0"/>
              <a:t>endTransmission</a:t>
            </a:r>
            <a:r>
              <a:rPr lang="en-US" b="1" dirty="0" smtClean="0"/>
              <a:t>()</a:t>
            </a:r>
            <a:r>
              <a:rPr lang="bg-BG" dirty="0" smtClean="0"/>
              <a:t> – приключва комуникацията, започната с </a:t>
            </a:r>
            <a:r>
              <a:rPr lang="en-US" dirty="0" err="1" smtClean="0"/>
              <a:t>beginTrasmission</a:t>
            </a:r>
            <a:r>
              <a:rPr lang="bg-BG" dirty="0" smtClean="0"/>
              <a:t>, като първо изпраща неизпратените байтове.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7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3200" dirty="0" smtClean="0">
                <a:solidFill>
                  <a:schemeClr val="bg1"/>
                </a:solidFill>
              </a:rPr>
              <a:t>Използване на </a:t>
            </a:r>
            <a:r>
              <a:rPr lang="en-US" sz="3200" dirty="0" smtClean="0">
                <a:solidFill>
                  <a:schemeClr val="bg1"/>
                </a:solidFill>
              </a:rPr>
              <a:t>TWI (I</a:t>
            </a:r>
            <a:r>
              <a:rPr lang="en-US" sz="3200" baseline="30000" dirty="0" smtClean="0">
                <a:solidFill>
                  <a:schemeClr val="bg1"/>
                </a:solidFill>
              </a:rPr>
              <a:t>2</a:t>
            </a:r>
            <a:r>
              <a:rPr lang="en-US" sz="3200" dirty="0" smtClean="0">
                <a:solidFill>
                  <a:schemeClr val="bg1"/>
                </a:solidFill>
              </a:rPr>
              <a:t>C)</a:t>
            </a:r>
            <a:r>
              <a:rPr lang="bg-BG" sz="3200" dirty="0" smtClean="0">
                <a:solidFill>
                  <a:schemeClr val="bg1"/>
                </a:solidFill>
              </a:rPr>
              <a:t> </a:t>
            </a:r>
            <a:br>
              <a:rPr lang="bg-BG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Wire </a:t>
            </a:r>
            <a:r>
              <a:rPr lang="bg-BG" sz="3200" dirty="0" smtClean="0">
                <a:solidFill>
                  <a:schemeClr val="bg1"/>
                </a:solidFill>
              </a:rPr>
              <a:t>библиотека</a:t>
            </a:r>
            <a:r>
              <a:rPr lang="en-US" sz="3200" dirty="0" smtClean="0">
                <a:solidFill>
                  <a:schemeClr val="bg1"/>
                </a:solidFill>
              </a:rPr>
              <a:t> – </a:t>
            </a:r>
            <a:r>
              <a:rPr lang="bg-BG" sz="3200" dirty="0" smtClean="0">
                <a:solidFill>
                  <a:schemeClr val="bg1"/>
                </a:solidFill>
              </a:rPr>
              <a:t>функции (2/</a:t>
            </a:r>
            <a:r>
              <a:rPr lang="bg-BG" sz="3200" dirty="0" err="1" smtClean="0">
                <a:solidFill>
                  <a:schemeClr val="bg1"/>
                </a:solidFill>
              </a:rPr>
              <a:t>2</a:t>
            </a:r>
            <a:r>
              <a:rPr lang="bg-BG" sz="3200" dirty="0" smtClean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524000"/>
            <a:ext cx="8839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write()</a:t>
            </a:r>
            <a:r>
              <a:rPr lang="bg-BG" dirty="0" smtClean="0"/>
              <a:t> – изпраща дадените байтове. Синтаксис: </a:t>
            </a:r>
            <a:r>
              <a:rPr lang="cs-CZ" b="1" dirty="0" err="1" smtClean="0"/>
              <a:t>write</a:t>
            </a:r>
            <a:r>
              <a:rPr lang="cs-CZ" b="1" dirty="0" smtClean="0"/>
              <a:t>(</a:t>
            </a:r>
            <a:r>
              <a:rPr lang="cs-CZ" b="1" dirty="0" err="1" smtClean="0"/>
              <a:t>value</a:t>
            </a:r>
            <a:r>
              <a:rPr lang="cs-CZ" b="1" dirty="0" smtClean="0"/>
              <a:t>)</a:t>
            </a:r>
            <a:r>
              <a:rPr lang="bg-BG" b="1" dirty="0"/>
              <a:t> </a:t>
            </a:r>
            <a:r>
              <a:rPr lang="bg-BG" dirty="0" smtClean="0"/>
              <a:t>или </a:t>
            </a:r>
            <a:r>
              <a:rPr lang="cs-CZ" b="1" dirty="0" err="1" smtClean="0"/>
              <a:t>write</a:t>
            </a:r>
            <a:r>
              <a:rPr lang="cs-CZ" b="1" dirty="0" smtClean="0"/>
              <a:t>(</a:t>
            </a:r>
            <a:r>
              <a:rPr lang="cs-CZ" b="1" dirty="0" err="1" smtClean="0"/>
              <a:t>string</a:t>
            </a:r>
            <a:r>
              <a:rPr lang="cs-CZ" b="1" dirty="0" smtClean="0"/>
              <a:t>)</a:t>
            </a:r>
            <a:r>
              <a:rPr lang="bg-BG" dirty="0" smtClean="0"/>
              <a:t> или </a:t>
            </a:r>
            <a:r>
              <a:rPr lang="cs-CZ" b="1" dirty="0" err="1" smtClean="0"/>
              <a:t>write</a:t>
            </a:r>
            <a:r>
              <a:rPr lang="cs-CZ" b="1" dirty="0" smtClean="0"/>
              <a:t>(data</a:t>
            </a:r>
            <a:r>
              <a:rPr lang="cs-CZ" b="1" dirty="0"/>
              <a:t>, </a:t>
            </a:r>
            <a:r>
              <a:rPr lang="cs-CZ" b="1" dirty="0" err="1"/>
              <a:t>length</a:t>
            </a:r>
            <a:r>
              <a:rPr lang="cs-CZ" b="1" dirty="0" smtClean="0"/>
              <a:t>)</a:t>
            </a:r>
            <a:r>
              <a:rPr lang="bg-BG" dirty="0" smtClean="0"/>
              <a:t>. Връща броя действително изпратени байтове, макар че това не винаги е нужно.</a:t>
            </a:r>
            <a:br>
              <a:rPr lang="bg-BG" dirty="0" smtClean="0"/>
            </a:b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 smtClean="0"/>
              <a:t>available()</a:t>
            </a:r>
            <a:r>
              <a:rPr lang="bg-BG" b="1" dirty="0" smtClean="0"/>
              <a:t> </a:t>
            </a:r>
            <a:r>
              <a:rPr lang="bg-BG" dirty="0" smtClean="0"/>
              <a:t>– проверява дали има данни (връща логическа </a:t>
            </a:r>
            <a:r>
              <a:rPr lang="bg-BG" dirty="0" err="1" smtClean="0"/>
              <a:t>ст-ст</a:t>
            </a:r>
            <a:r>
              <a:rPr lang="bg-BG" dirty="0" smtClean="0"/>
              <a:t>).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r</a:t>
            </a:r>
            <a:r>
              <a:rPr lang="en-US" b="1" dirty="0" smtClean="0"/>
              <a:t>ead()</a:t>
            </a:r>
            <a:r>
              <a:rPr lang="bg-BG" dirty="0" smtClean="0"/>
              <a:t> – прочита наличен байт, използва се с </a:t>
            </a:r>
            <a:r>
              <a:rPr lang="en-US" dirty="0" smtClean="0"/>
              <a:t>available().</a:t>
            </a:r>
            <a:r>
              <a:rPr lang="bg-BG" dirty="0" smtClean="0"/>
              <a:t/>
            </a:r>
            <a:br>
              <a:rPr lang="bg-BG" dirty="0" smtClean="0"/>
            </a:b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 err="1" smtClean="0"/>
              <a:t>onReceive</a:t>
            </a:r>
            <a:r>
              <a:rPr lang="en-US" b="1" dirty="0" smtClean="0"/>
              <a:t>()</a:t>
            </a:r>
            <a:r>
              <a:rPr lang="en-US" dirty="0" smtClean="0"/>
              <a:t> – </a:t>
            </a:r>
            <a:r>
              <a:rPr lang="bg-BG" dirty="0" smtClean="0"/>
              <a:t>задава функция от вида </a:t>
            </a:r>
            <a:r>
              <a:rPr lang="cs-CZ" b="1" dirty="0" err="1"/>
              <a:t>void</a:t>
            </a:r>
            <a:r>
              <a:rPr lang="cs-CZ" b="1" dirty="0"/>
              <a:t> </a:t>
            </a:r>
            <a:r>
              <a:rPr lang="cs-CZ" b="1" dirty="0" err="1"/>
              <a:t>myHandler</a:t>
            </a:r>
            <a:r>
              <a:rPr lang="cs-CZ" b="1" dirty="0"/>
              <a:t>(</a:t>
            </a:r>
            <a:r>
              <a:rPr lang="cs-CZ" b="1" dirty="0" err="1"/>
              <a:t>int</a:t>
            </a:r>
            <a:r>
              <a:rPr lang="cs-CZ" b="1" dirty="0"/>
              <a:t> </a:t>
            </a:r>
            <a:r>
              <a:rPr lang="cs-CZ" b="1" dirty="0" err="1"/>
              <a:t>numBytes</a:t>
            </a:r>
            <a:r>
              <a:rPr lang="cs-CZ" b="1" dirty="0" smtClean="0"/>
              <a:t>)</a:t>
            </a:r>
            <a:r>
              <a:rPr lang="bg-BG" dirty="0" smtClean="0"/>
              <a:t>, която да обработи заявката от </a:t>
            </a:r>
            <a:r>
              <a:rPr lang="en-US" dirty="0" smtClean="0"/>
              <a:t>master-a.</a:t>
            </a:r>
            <a:r>
              <a:rPr lang="bg-BG" dirty="0" smtClean="0"/>
              <a:t/>
            </a:r>
            <a:br>
              <a:rPr lang="bg-BG" dirty="0" smtClean="0"/>
            </a:b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 err="1"/>
              <a:t>o</a:t>
            </a:r>
            <a:r>
              <a:rPr lang="en-US" b="1" dirty="0" err="1" smtClean="0"/>
              <a:t>nRequest</a:t>
            </a:r>
            <a:r>
              <a:rPr lang="en-US" b="1" dirty="0"/>
              <a:t>() </a:t>
            </a:r>
            <a:r>
              <a:rPr lang="en-US" dirty="0" smtClean="0"/>
              <a:t> - </a:t>
            </a:r>
            <a:r>
              <a:rPr lang="bg-BG" dirty="0"/>
              <a:t>задава функция от вида </a:t>
            </a:r>
            <a:r>
              <a:rPr lang="cs-CZ" b="1" dirty="0" err="1"/>
              <a:t>void</a:t>
            </a:r>
            <a:r>
              <a:rPr lang="cs-CZ" b="1" dirty="0"/>
              <a:t> </a:t>
            </a:r>
            <a:r>
              <a:rPr lang="cs-CZ" b="1" dirty="0" err="1"/>
              <a:t>myHandler</a:t>
            </a:r>
            <a:r>
              <a:rPr lang="cs-CZ" b="1" dirty="0" smtClean="0"/>
              <a:t>()</a:t>
            </a:r>
            <a:r>
              <a:rPr lang="bg-BG" dirty="0"/>
              <a:t>, която да обработи </a:t>
            </a:r>
            <a:r>
              <a:rPr lang="bg-BG" dirty="0" smtClean="0"/>
              <a:t>заявката от </a:t>
            </a:r>
            <a:r>
              <a:rPr lang="en-US" dirty="0" smtClean="0"/>
              <a:t>slave </a:t>
            </a:r>
            <a:r>
              <a:rPr lang="bg-BG" dirty="0" smtClean="0"/>
              <a:t>устройството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84" y="4895000"/>
            <a:ext cx="4711092" cy="168492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8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3200" dirty="0" smtClean="0">
                <a:solidFill>
                  <a:schemeClr val="bg1"/>
                </a:solidFill>
              </a:rPr>
              <a:t>Използване на </a:t>
            </a:r>
            <a:r>
              <a:rPr lang="en-US" sz="3200" dirty="0" smtClean="0">
                <a:solidFill>
                  <a:schemeClr val="bg1"/>
                </a:solidFill>
              </a:rPr>
              <a:t>SPI </a:t>
            </a:r>
            <a:r>
              <a:rPr lang="bg-BG" sz="3200" dirty="0" smtClean="0">
                <a:solidFill>
                  <a:schemeClr val="bg1"/>
                </a:solidFill>
              </a:rPr>
              <a:t>и </a:t>
            </a:r>
            <a:r>
              <a:rPr lang="en-US" sz="3200" dirty="0" smtClean="0">
                <a:solidFill>
                  <a:schemeClr val="bg1"/>
                </a:solidFill>
              </a:rPr>
              <a:t>Serial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bg-BG" sz="3200" dirty="0" smtClean="0">
                <a:solidFill>
                  <a:schemeClr val="bg1"/>
                </a:solidFill>
              </a:rPr>
              <a:t>комуникация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382751"/>
            <a:ext cx="883920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 dirty="0"/>
              <a:t>SPI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arduino.cc/en/Reference/SPI</a:t>
            </a:r>
            <a:r>
              <a:rPr lang="bg-BG" dirty="0" smtClean="0"/>
              <a:t>  - в </a:t>
            </a:r>
            <a:r>
              <a:rPr lang="en-US" dirty="0" smtClean="0"/>
              <a:t>Arduino Due SPI </a:t>
            </a:r>
            <a:r>
              <a:rPr lang="bg-BG" dirty="0" smtClean="0"/>
              <a:t>е само на </a:t>
            </a:r>
            <a:r>
              <a:rPr lang="en-US" dirty="0" smtClean="0"/>
              <a:t>ICSP </a:t>
            </a:r>
            <a:r>
              <a:rPr lang="bg-BG" dirty="0" smtClean="0"/>
              <a:t>цокъла, за разлика от </a:t>
            </a:r>
            <a:r>
              <a:rPr lang="en-US" dirty="0" smtClean="0"/>
              <a:t>Uno, </a:t>
            </a:r>
            <a:r>
              <a:rPr lang="bg-BG" dirty="0" smtClean="0"/>
              <a:t>където е дублирано на изводи 11, 12,13. В </a:t>
            </a:r>
            <a:r>
              <a:rPr lang="en-US" dirty="0" smtClean="0"/>
              <a:t>Due SPI</a:t>
            </a:r>
            <a:r>
              <a:rPr lang="bg-BG" dirty="0" smtClean="0"/>
              <a:t> се реализира по различен начин – трябва да се внимава,</a:t>
            </a:r>
            <a:r>
              <a:rPr lang="en-US" dirty="0" smtClean="0"/>
              <a:t> </a:t>
            </a:r>
            <a:r>
              <a:rPr lang="bg-BG" dirty="0" smtClean="0"/>
              <a:t>вижте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arduino.cc/en/Reference/DueExtendedSPI</a:t>
            </a:r>
            <a:r>
              <a:rPr lang="en-US" dirty="0" smtClean="0"/>
              <a:t>.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 dirty="0" smtClean="0"/>
              <a:t>Serial</a:t>
            </a:r>
            <a:r>
              <a:rPr lang="en-US" dirty="0" smtClean="0"/>
              <a:t> - </a:t>
            </a:r>
            <a:r>
              <a:rPr lang="en-US" dirty="0" smtClean="0">
                <a:hlinkClick r:id="rId4"/>
              </a:rPr>
              <a:t>http://arduino.cc/en/Reference/Serial</a:t>
            </a:r>
            <a:r>
              <a:rPr lang="bg-BG" dirty="0" smtClean="0"/>
              <a:t> - в </a:t>
            </a:r>
            <a:r>
              <a:rPr lang="en-US" dirty="0" smtClean="0"/>
              <a:t>Arduino Mega </a:t>
            </a:r>
            <a:r>
              <a:rPr lang="bg-BG" dirty="0" smtClean="0"/>
              <a:t>и </a:t>
            </a:r>
            <a:r>
              <a:rPr lang="en-US" dirty="0" smtClean="0"/>
              <a:t>Due </a:t>
            </a:r>
            <a:r>
              <a:rPr lang="bg-BG" dirty="0" smtClean="0"/>
              <a:t>има по 3 допълнителни серийни порта. </a:t>
            </a:r>
            <a:r>
              <a:rPr lang="bg-BG" b="1" dirty="0" smtClean="0"/>
              <a:t>Да се внимава с нивата – дали са 3.3</a:t>
            </a:r>
            <a:r>
              <a:rPr lang="en-US" b="1" dirty="0" smtClean="0"/>
              <a:t>V</a:t>
            </a:r>
            <a:r>
              <a:rPr lang="bg-BG" b="1" dirty="0" smtClean="0"/>
              <a:t> или 5</a:t>
            </a:r>
            <a:r>
              <a:rPr lang="en-US" b="1" dirty="0" smtClean="0"/>
              <a:t>V </a:t>
            </a:r>
            <a:r>
              <a:rPr lang="bg-BG" b="1" dirty="0" smtClean="0"/>
              <a:t>на съответната платка и устройство (или </a:t>
            </a:r>
            <a:r>
              <a:rPr lang="en-US" b="1" dirty="0" smtClean="0"/>
              <a:t>shield)!</a:t>
            </a:r>
            <a:endParaRPr lang="en-US" dirty="0" smtClean="0"/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 dirty="0" err="1" smtClean="0"/>
              <a:t>SoftwareSerial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arduino.cc/en/Reference/SoftwareSerial</a:t>
            </a:r>
            <a:r>
              <a:rPr lang="en-US" dirty="0" smtClean="0"/>
              <a:t> - </a:t>
            </a:r>
            <a:r>
              <a:rPr lang="bg-BG" dirty="0" smtClean="0"/>
              <a:t>позволява всеки </a:t>
            </a:r>
            <a:r>
              <a:rPr lang="en-US" dirty="0" smtClean="0"/>
              <a:t>I/O </a:t>
            </a:r>
            <a:r>
              <a:rPr lang="bg-BG" dirty="0" smtClean="0"/>
              <a:t>изход да е </a:t>
            </a:r>
            <a:r>
              <a:rPr lang="en-US" dirty="0" smtClean="0"/>
              <a:t>RX/TX, </a:t>
            </a:r>
            <a:r>
              <a:rPr lang="bg-BG" dirty="0" smtClean="0"/>
              <a:t>но не позволява застъпване на сигналите, </a:t>
            </a:r>
            <a:r>
              <a:rPr lang="bg-BG" b="1" dirty="0" smtClean="0"/>
              <a:t>само 1</a:t>
            </a:r>
            <a:r>
              <a:rPr lang="en-US" b="1" dirty="0" smtClean="0"/>
              <a:t> </a:t>
            </a:r>
            <a:r>
              <a:rPr lang="bg-BG" b="1" dirty="0" smtClean="0"/>
              <a:t>порт може да приема/предава в даден момент!</a:t>
            </a:r>
            <a:endParaRPr lang="en-US" b="1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837" y="4511284"/>
            <a:ext cx="3525408" cy="1410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25" y="4514773"/>
            <a:ext cx="2862509" cy="2272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5" y="4550115"/>
            <a:ext cx="1925565" cy="116804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9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2800" dirty="0" smtClean="0">
                <a:solidFill>
                  <a:schemeClr val="bg1"/>
                </a:solidFill>
              </a:rPr>
              <a:t>Използване на</a:t>
            </a:r>
            <a:r>
              <a:rPr lang="en-US" sz="2800" dirty="0" smtClean="0">
                <a:solidFill>
                  <a:schemeClr val="bg1"/>
                </a:solidFill>
              </a:rPr>
              <a:t> (micro)SD </a:t>
            </a:r>
            <a:r>
              <a:rPr lang="bg-BG" sz="2800" smtClean="0">
                <a:solidFill>
                  <a:schemeClr val="bg1"/>
                </a:solidFill>
              </a:rPr>
              <a:t>карти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300980"/>
            <a:ext cx="86106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bg-BG" dirty="0" smtClean="0"/>
              <a:t>   </a:t>
            </a:r>
            <a:r>
              <a:rPr lang="en-US" dirty="0" smtClean="0"/>
              <a:t>SD (</a:t>
            </a:r>
            <a:r>
              <a:rPr lang="en-US" dirty="0" err="1" smtClean="0"/>
              <a:t>microSD</a:t>
            </a:r>
            <a:r>
              <a:rPr lang="en-US" dirty="0" smtClean="0"/>
              <a:t>)</a:t>
            </a:r>
            <a:r>
              <a:rPr lang="bg-BG" dirty="0" smtClean="0"/>
              <a:t> картата е удобен начин за добавяне на външна памет към </a:t>
            </a:r>
            <a:r>
              <a:rPr lang="en-US" dirty="0" smtClean="0"/>
              <a:t>Arduino, </a:t>
            </a:r>
            <a:r>
              <a:rPr lang="bg-BG" dirty="0" smtClean="0"/>
              <a:t>като се работи с файлова система </a:t>
            </a:r>
            <a:r>
              <a:rPr lang="en-US" dirty="0" smtClean="0"/>
              <a:t>FAT16 </a:t>
            </a:r>
            <a:r>
              <a:rPr lang="bg-BG" dirty="0" smtClean="0"/>
              <a:t>или </a:t>
            </a:r>
            <a:r>
              <a:rPr lang="en-US" dirty="0" smtClean="0"/>
              <a:t>FAT32</a:t>
            </a:r>
            <a:r>
              <a:rPr lang="bg-BG" dirty="0" smtClean="0"/>
              <a:t> и картата може да се чете и записва и на компютър или други устройства  – използва се </a:t>
            </a:r>
            <a:r>
              <a:rPr lang="en-US" dirty="0" smtClean="0"/>
              <a:t>SPI</a:t>
            </a:r>
            <a:r>
              <a:rPr lang="bg-BG" dirty="0" smtClean="0"/>
              <a:t> за връзка с модула. Повечето библиотеки имат ограничение от 2</a:t>
            </a:r>
            <a:r>
              <a:rPr lang="en-US" dirty="0" smtClean="0"/>
              <a:t>GB</a:t>
            </a:r>
            <a:r>
              <a:rPr lang="bg-BG" dirty="0" smtClean="0"/>
              <a:t> обем на</a:t>
            </a:r>
            <a:r>
              <a:rPr lang="en-US" dirty="0" smtClean="0"/>
              <a:t> </a:t>
            </a:r>
            <a:r>
              <a:rPr lang="bg-BG" dirty="0" smtClean="0"/>
              <a:t>картата и 8.3 имена на файловете. Има </a:t>
            </a:r>
            <a:r>
              <a:rPr lang="en-US" dirty="0" smtClean="0"/>
              <a:t>shields </a:t>
            </a:r>
            <a:r>
              <a:rPr lang="bg-BG" dirty="0" smtClean="0"/>
              <a:t>с вграден </a:t>
            </a:r>
            <a:r>
              <a:rPr lang="en-US" dirty="0" smtClean="0"/>
              <a:t>SD </a:t>
            </a:r>
            <a:r>
              <a:rPr lang="bg-BG" dirty="0" smtClean="0"/>
              <a:t>слот – напр. </a:t>
            </a:r>
            <a:r>
              <a:rPr lang="en-US" dirty="0" smtClean="0"/>
              <a:t>Ethernet Shield </a:t>
            </a:r>
            <a:r>
              <a:rPr lang="bg-BG" dirty="0" smtClean="0"/>
              <a:t>или </a:t>
            </a:r>
            <a:r>
              <a:rPr lang="en-US" dirty="0" err="1" smtClean="0"/>
              <a:t>DataLogger</a:t>
            </a:r>
            <a:r>
              <a:rPr lang="en-US" dirty="0" smtClean="0"/>
              <a:t> Shield, </a:t>
            </a:r>
            <a:r>
              <a:rPr lang="bg-BG" dirty="0" smtClean="0"/>
              <a:t>което спестява място и улеснява използването на конкретния модул.</a:t>
            </a:r>
          </a:p>
          <a:p>
            <a:pPr algn="just">
              <a:spcAft>
                <a:spcPts val="600"/>
              </a:spcAft>
            </a:pPr>
            <a:r>
              <a:rPr lang="bg-BG" dirty="0"/>
              <a:t> </a:t>
            </a:r>
            <a:r>
              <a:rPr lang="bg-BG" dirty="0" smtClean="0"/>
              <a:t>  Трябва да се внимава за някои различия при работата с файлове спрямо пълноценна </a:t>
            </a:r>
            <a:r>
              <a:rPr lang="en-US" dirty="0" smtClean="0"/>
              <a:t>OS </a:t>
            </a:r>
            <a:r>
              <a:rPr lang="bg-BG" dirty="0" smtClean="0"/>
              <a:t>– работната директория е винаги / и трябва винаги да се използва </a:t>
            </a:r>
            <a:r>
              <a:rPr lang="en-US" dirty="0" smtClean="0"/>
              <a:t>flush() </a:t>
            </a:r>
            <a:r>
              <a:rPr lang="bg-BG" dirty="0" smtClean="0"/>
              <a:t>и </a:t>
            </a:r>
            <a:r>
              <a:rPr lang="en-US" dirty="0" smtClean="0"/>
              <a:t>close(), </a:t>
            </a:r>
            <a:r>
              <a:rPr lang="bg-BG" dirty="0" smtClean="0"/>
              <a:t>защото няма таймаут или </a:t>
            </a:r>
            <a:r>
              <a:rPr lang="en-US" dirty="0" smtClean="0"/>
              <a:t>shutdown</a:t>
            </a:r>
            <a:r>
              <a:rPr lang="bg-BG" dirty="0" smtClean="0"/>
              <a:t>. Трябва и да се внимава за </a:t>
            </a:r>
            <a:r>
              <a:rPr lang="en-US" dirty="0" smtClean="0"/>
              <a:t>SS </a:t>
            </a:r>
            <a:r>
              <a:rPr lang="bg-BG" dirty="0" smtClean="0"/>
              <a:t>извода по </a:t>
            </a:r>
            <a:r>
              <a:rPr lang="en-US" dirty="0" smtClean="0"/>
              <a:t>SPI</a:t>
            </a:r>
            <a:r>
              <a:rPr lang="bg-BG" dirty="0" smtClean="0"/>
              <a:t> интерфейса.</a:t>
            </a:r>
            <a:endParaRPr lang="en-US" dirty="0" smtClean="0"/>
          </a:p>
          <a:p>
            <a:pPr algn="ctr">
              <a:spcAft>
                <a:spcPts val="600"/>
              </a:spcAft>
            </a:pPr>
            <a:r>
              <a:rPr lang="cs-CZ" dirty="0">
                <a:hlinkClick r:id="rId2"/>
              </a:rPr>
              <a:t>http://</a:t>
            </a:r>
            <a:r>
              <a:rPr lang="cs-CZ" dirty="0" smtClean="0">
                <a:hlinkClick r:id="rId2"/>
              </a:rPr>
              <a:t>arduino.cc/en/Reference/SD</a:t>
            </a:r>
            <a:r>
              <a:rPr lang="en-US" dirty="0" smtClean="0"/>
              <a:t> </a:t>
            </a:r>
            <a:endParaRPr lang="bg-BG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05" y="4910816"/>
            <a:ext cx="2306569" cy="17926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59" y="5120265"/>
            <a:ext cx="1615812" cy="12118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06" y="4891440"/>
            <a:ext cx="1734855" cy="173485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2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2800" dirty="0" smtClean="0">
                <a:solidFill>
                  <a:schemeClr val="bg1"/>
                </a:solidFill>
              </a:rPr>
              <a:t>Използване на</a:t>
            </a:r>
            <a:r>
              <a:rPr lang="en-US" sz="2800" dirty="0" smtClean="0">
                <a:solidFill>
                  <a:schemeClr val="bg1"/>
                </a:solidFill>
              </a:rPr>
              <a:t> MIDI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6212" y="1270061"/>
            <a:ext cx="8610600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bg-BG" dirty="0" smtClean="0"/>
              <a:t>   </a:t>
            </a:r>
            <a:r>
              <a:rPr lang="en-US" dirty="0" smtClean="0"/>
              <a:t>M</a:t>
            </a:r>
            <a:r>
              <a:rPr lang="en-US" dirty="0"/>
              <a:t>IDI (Musical Instrument Digital </a:t>
            </a:r>
            <a:r>
              <a:rPr lang="en-US" dirty="0" smtClean="0"/>
              <a:t>Interface) </a:t>
            </a:r>
            <a:r>
              <a:rPr lang="bg-BG" dirty="0" smtClean="0"/>
              <a:t>е широко използван интерфейс за връзка между музикални инструменти, предимно синтезатори, позволяващ реализиране на достъпно домашно студио.</a:t>
            </a:r>
          </a:p>
          <a:p>
            <a:pPr algn="just">
              <a:spcAft>
                <a:spcPts val="600"/>
              </a:spcAft>
            </a:pPr>
            <a:r>
              <a:rPr lang="bg-BG" dirty="0" smtClean="0"/>
              <a:t>   MIDI-интерфейсът има три съединителя: IN, OUT и THRU. IN е вход, OUT е изход, а THRU повтаря входния сигнал и се използва за свързването на повече от едно MIDI-устройство.</a:t>
            </a:r>
          </a:p>
          <a:p>
            <a:pPr algn="just">
              <a:spcAft>
                <a:spcPts val="600"/>
              </a:spcAft>
            </a:pPr>
            <a:r>
              <a:rPr lang="bg-BG" dirty="0"/>
              <a:t> </a:t>
            </a:r>
            <a:r>
              <a:rPr lang="bg-BG" dirty="0" smtClean="0"/>
              <a:t>  Има два основни вида съобщения: статус-байт, при който най-старшият бит винаги има стойност 1, и байт с данни, в който най-старшият бит винаги има стойност 0. Статус-байтът е разделен на две части. Старшите 4 бита задават типа събитие (има 8 типа, от 8 до 15), а младшите 4 – номера на канала (0–15). Например 1001 0001 (в двоична система) означава „</a:t>
            </a:r>
            <a:r>
              <a:rPr lang="bg-BG" dirty="0" err="1" smtClean="0"/>
              <a:t>Note</a:t>
            </a:r>
            <a:r>
              <a:rPr lang="bg-BG" dirty="0" smtClean="0"/>
              <a:t> </a:t>
            </a:r>
            <a:r>
              <a:rPr lang="bg-BG" dirty="0" err="1" smtClean="0"/>
              <a:t>On</a:t>
            </a:r>
            <a:r>
              <a:rPr lang="bg-BG" dirty="0" smtClean="0"/>
              <a:t>“ (включена нота) на канал 1.</a:t>
            </a:r>
          </a:p>
          <a:p>
            <a:pPr algn="ctr">
              <a:spcAft>
                <a:spcPts val="600"/>
              </a:spcAft>
            </a:pPr>
            <a:r>
              <a:rPr lang="cs-CZ" dirty="0" smtClean="0">
                <a:hlinkClick r:id="rId2"/>
              </a:rPr>
              <a:t>https://github.com/FortySevenEffects/arduino_midi_library/</a:t>
            </a:r>
            <a:r>
              <a:rPr lang="bg-BG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081" y="5159321"/>
            <a:ext cx="1826979" cy="1513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677" y="5129281"/>
            <a:ext cx="1922140" cy="166315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0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3200" dirty="0" smtClean="0">
                <a:solidFill>
                  <a:schemeClr val="bg1"/>
                </a:solidFill>
              </a:rPr>
              <a:t>Използване на</a:t>
            </a:r>
            <a:r>
              <a:rPr lang="en-US" sz="3200" dirty="0" smtClean="0">
                <a:solidFill>
                  <a:schemeClr val="bg1"/>
                </a:solidFill>
              </a:rPr>
              <a:t> CAN (</a:t>
            </a:r>
            <a:r>
              <a:rPr lang="bg-BG" sz="3200" dirty="0" smtClean="0">
                <a:solidFill>
                  <a:schemeClr val="bg1"/>
                </a:solidFill>
              </a:rPr>
              <a:t>за автомобили)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8422" y="1322091"/>
            <a:ext cx="8839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dirty="0" smtClean="0"/>
              <a:t> </a:t>
            </a:r>
            <a:r>
              <a:rPr lang="en-US" dirty="0" smtClean="0"/>
              <a:t>  CAN (Controller Area Network) </a:t>
            </a:r>
            <a:r>
              <a:rPr lang="bg-BG" dirty="0" smtClean="0"/>
              <a:t>е двупроводна, последователна, асинхронна шина с равноправни възли и </a:t>
            </a:r>
            <a:r>
              <a:rPr lang="bg-BG" dirty="0" err="1" smtClean="0"/>
              <a:t>подтискане</a:t>
            </a:r>
            <a:r>
              <a:rPr lang="bg-BG" dirty="0" smtClean="0"/>
              <a:t> на </a:t>
            </a:r>
            <a:r>
              <a:rPr lang="bg-BG" dirty="0" err="1" smtClean="0"/>
              <a:t>синфазни</a:t>
            </a:r>
            <a:r>
              <a:rPr lang="bg-BG" dirty="0" smtClean="0"/>
              <a:t> смущения, използвана в съвременните автомобили.</a:t>
            </a:r>
          </a:p>
          <a:p>
            <a:pPr algn="just"/>
            <a:r>
              <a:rPr lang="bg-BG" dirty="0" smtClean="0"/>
              <a:t>Включването на електронните модули в CAN шината става посредством специално устройство - </a:t>
            </a:r>
            <a:r>
              <a:rPr lang="bg-BG" dirty="0" err="1" smtClean="0"/>
              <a:t>трансивер</a:t>
            </a:r>
            <a:r>
              <a:rPr lang="bg-BG" dirty="0" smtClean="0"/>
              <a:t>, основния елемент на който представлява диференциален усилвател. След обработка на постъпилите от </a:t>
            </a:r>
            <a:r>
              <a:rPr lang="bg-BG" dirty="0" err="1" smtClean="0"/>
              <a:t>Can-High</a:t>
            </a:r>
            <a:r>
              <a:rPr lang="bg-BG" dirty="0" smtClean="0"/>
              <a:t> и </a:t>
            </a:r>
            <a:r>
              <a:rPr lang="bg-BG" dirty="0" err="1" smtClean="0"/>
              <a:t>Can-Low</a:t>
            </a:r>
            <a:r>
              <a:rPr lang="bg-BG" dirty="0" smtClean="0"/>
              <a:t> сигнали те се предават на електронния модул.</a:t>
            </a:r>
          </a:p>
          <a:p>
            <a:pPr algn="ctr"/>
            <a:r>
              <a:rPr lang="cs-CZ" dirty="0">
                <a:hlinkClick r:id="rId2"/>
              </a:rPr>
              <a:t>http://media3.ev-tv.me/CANDueUserManual.pdf</a:t>
            </a:r>
            <a:r>
              <a:rPr lang="bg-BG" dirty="0"/>
              <a:t> </a:t>
            </a:r>
            <a:r>
              <a:rPr lang="bg-BG" dirty="0" smtClean="0"/>
              <a:t> </a:t>
            </a:r>
          </a:p>
          <a:p>
            <a:pPr algn="just"/>
            <a:r>
              <a:rPr lang="bg-BG" dirty="0" smtClean="0"/>
              <a:t>  Има доста библиотеки за </a:t>
            </a:r>
            <a:r>
              <a:rPr lang="en-US" dirty="0" smtClean="0"/>
              <a:t>CAN </a:t>
            </a:r>
            <a:r>
              <a:rPr lang="bg-BG" dirty="0" smtClean="0"/>
              <a:t>за </a:t>
            </a:r>
            <a:r>
              <a:rPr lang="en-US" dirty="0" smtClean="0"/>
              <a:t>Arduino Due. </a:t>
            </a:r>
            <a:r>
              <a:rPr lang="bg-BG" dirty="0" smtClean="0"/>
              <a:t>Нужен е </a:t>
            </a:r>
            <a:r>
              <a:rPr lang="bg-BG" dirty="0" err="1" smtClean="0"/>
              <a:t>трансивър</a:t>
            </a:r>
            <a:r>
              <a:rPr lang="bg-BG" dirty="0"/>
              <a:t> </a:t>
            </a:r>
            <a:r>
              <a:rPr lang="bg-BG" dirty="0" smtClean="0"/>
              <a:t>за връзката</a:t>
            </a:r>
            <a:r>
              <a:rPr lang="en-US" dirty="0" smtClean="0"/>
              <a:t> </a:t>
            </a:r>
            <a:r>
              <a:rPr lang="bg-BG" dirty="0" smtClean="0"/>
              <a:t>на </a:t>
            </a:r>
            <a:r>
              <a:rPr lang="en-US" dirty="0" smtClean="0"/>
              <a:t>CAN </a:t>
            </a:r>
            <a:r>
              <a:rPr lang="bg-BG" dirty="0" smtClean="0"/>
              <a:t>шината на автомобила с </a:t>
            </a:r>
            <a:r>
              <a:rPr lang="en-US" dirty="0" smtClean="0"/>
              <a:t>Arduino Due</a:t>
            </a:r>
            <a:r>
              <a:rPr lang="bg-BG" dirty="0" smtClean="0"/>
              <a:t> – закачва се с </a:t>
            </a:r>
            <a:r>
              <a:rPr lang="en-US" dirty="0" smtClean="0"/>
              <a:t>OBD2 </a:t>
            </a:r>
            <a:r>
              <a:rPr lang="bg-BG" dirty="0" smtClean="0"/>
              <a:t>цокъл и кабел. Схема на примерен </a:t>
            </a:r>
            <a:r>
              <a:rPr lang="bg-BG" dirty="0" err="1" smtClean="0"/>
              <a:t>трансивър</a:t>
            </a:r>
            <a:r>
              <a:rPr lang="bg-BG" dirty="0" smtClean="0"/>
              <a:t> е показана долу вдясно: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402" y="4420775"/>
            <a:ext cx="4396060" cy="22414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724" y="4486870"/>
            <a:ext cx="378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   Има и готови модули за </a:t>
            </a:r>
            <a:r>
              <a:rPr lang="en-US" dirty="0" smtClean="0"/>
              <a:t>CAN </a:t>
            </a:r>
            <a:r>
              <a:rPr lang="bg-BG" dirty="0" err="1" smtClean="0"/>
              <a:t>трансивър</a:t>
            </a:r>
            <a:r>
              <a:rPr lang="bg-BG" dirty="0" smtClean="0"/>
              <a:t> с чип </a:t>
            </a:r>
            <a:r>
              <a:rPr lang="cs-CZ" dirty="0"/>
              <a:t>SN65HVD230 </a:t>
            </a:r>
            <a:r>
              <a:rPr lang="bg-BG" dirty="0" smtClean="0"/>
              <a:t>(около 9$ в </a:t>
            </a:r>
            <a:r>
              <a:rPr lang="en-US" dirty="0" smtClean="0"/>
              <a:t>eBay)</a:t>
            </a:r>
            <a:r>
              <a:rPr lang="bg-BG" dirty="0" smtClean="0"/>
              <a:t>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36" y="5562600"/>
            <a:ext cx="1813560" cy="6858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6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>
              <a:defRPr/>
            </a:pPr>
            <a:r>
              <a:rPr lang="bg-BG" sz="2800" dirty="0">
                <a:solidFill>
                  <a:schemeClr val="bg1"/>
                </a:solidFill>
              </a:rPr>
              <a:t>Управление </a:t>
            </a:r>
            <a:r>
              <a:rPr lang="bg-BG" sz="2800" dirty="0" smtClean="0">
                <a:solidFill>
                  <a:schemeClr val="bg1"/>
                </a:solidFill>
              </a:rPr>
              <a:t>на </a:t>
            </a:r>
            <a:r>
              <a:rPr lang="en-US" sz="2800" dirty="0" smtClean="0">
                <a:solidFill>
                  <a:schemeClr val="bg1"/>
                </a:solidFill>
              </a:rPr>
              <a:t>LED </a:t>
            </a:r>
            <a:r>
              <a:rPr lang="bg-BG" sz="2800" dirty="0" smtClean="0">
                <a:solidFill>
                  <a:schemeClr val="bg1"/>
                </a:solidFill>
              </a:rPr>
              <a:t>матрица 8х8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bg-BG" sz="2800" dirty="0" smtClean="0">
                <a:solidFill>
                  <a:schemeClr val="bg1"/>
                </a:solidFill>
              </a:rPr>
              <a:t>с </a:t>
            </a:r>
            <a:r>
              <a:rPr lang="en-US" sz="2800" dirty="0" smtClean="0">
                <a:solidFill>
                  <a:schemeClr val="bg1"/>
                </a:solidFill>
              </a:rPr>
              <a:t>MAX7219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216729"/>
            <a:ext cx="8610600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bg-BG" dirty="0" smtClean="0"/>
              <a:t>   </a:t>
            </a:r>
            <a:r>
              <a:rPr lang="en-US" dirty="0"/>
              <a:t>MAX</a:t>
            </a:r>
            <a:r>
              <a:rPr lang="ru-RU" dirty="0" smtClean="0"/>
              <a:t>7219</a:t>
            </a:r>
            <a:r>
              <a:rPr lang="en-US" dirty="0" smtClean="0"/>
              <a:t> </a:t>
            </a:r>
            <a:r>
              <a:rPr lang="bg-BG" dirty="0" smtClean="0"/>
              <a:t>е подходящ за управление на матрици 8х8, 8 бр. 7-сегментни дисплея или до 64 отделни </a:t>
            </a:r>
            <a:r>
              <a:rPr lang="en-US" dirty="0" smtClean="0"/>
              <a:t>LED </a:t>
            </a:r>
            <a:r>
              <a:rPr lang="bg-BG" dirty="0" smtClean="0"/>
              <a:t>(</a:t>
            </a:r>
            <a:r>
              <a:rPr lang="bg-BG" dirty="0"/>
              <a:t>с общ </a:t>
            </a:r>
            <a:r>
              <a:rPr lang="bg-BG" dirty="0" smtClean="0"/>
              <a:t>катод) със сериен вход-изход, позволяващ каскадно свързване на няколко модула. Свързването с </a:t>
            </a:r>
            <a:r>
              <a:rPr lang="en-US" dirty="0" smtClean="0"/>
              <a:t>Arduino </a:t>
            </a:r>
            <a:r>
              <a:rPr lang="bg-BG" dirty="0" smtClean="0"/>
              <a:t>е с 3-проводен интерфейс. Има налични много библиотеки за управление на тези чипове и разнообразни модули.</a:t>
            </a:r>
            <a:endParaRPr lang="ru-RU" dirty="0" smtClean="0"/>
          </a:p>
          <a:p>
            <a:pPr algn="ctr">
              <a:spcAft>
                <a:spcPts val="600"/>
              </a:spcAft>
            </a:pPr>
            <a:r>
              <a:rPr lang="cs-CZ" dirty="0">
                <a:hlinkClick r:id="rId2"/>
              </a:rPr>
              <a:t>http://</a:t>
            </a:r>
            <a:r>
              <a:rPr lang="cs-CZ" dirty="0" smtClean="0">
                <a:hlinkClick r:id="rId2"/>
              </a:rPr>
              <a:t>playground.arduino.cc/Main/LEDMatrix</a:t>
            </a:r>
            <a:r>
              <a:rPr lang="bg-BG" dirty="0" smtClean="0"/>
              <a:t> </a:t>
            </a:r>
            <a:endParaRPr lang="ru-RU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771" y="3003387"/>
            <a:ext cx="4679058" cy="3608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7" y="3361087"/>
            <a:ext cx="4232184" cy="230323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458200" cy="715962"/>
          </a:xfrm>
          <a:solidFill>
            <a:schemeClr val="tx1"/>
          </a:solidFill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bg-BG" sz="3200" dirty="0">
                <a:solidFill>
                  <a:schemeClr val="bg1"/>
                </a:solidFill>
              </a:rPr>
              <a:t> </a:t>
            </a:r>
            <a:r>
              <a:rPr lang="bg-BG" sz="3200" dirty="0" smtClean="0">
                <a:solidFill>
                  <a:schemeClr val="bg1"/>
                </a:solidFill>
              </a:rPr>
              <a:t>  Какво е Микроконтролер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143000"/>
            <a:ext cx="8915400" cy="4495800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bg-BG" sz="2000" dirty="0" err="1" smtClean="0"/>
              <a:t>Микроконтролерите</a:t>
            </a:r>
            <a:r>
              <a:rPr lang="bg-BG" sz="2000" dirty="0" smtClean="0"/>
              <a:t> са вид </a:t>
            </a:r>
            <a:r>
              <a:rPr lang="bg-BG" sz="2000" dirty="0" err="1" smtClean="0"/>
              <a:t>едночипови</a:t>
            </a:r>
            <a:r>
              <a:rPr lang="bg-BG" sz="2000" dirty="0" smtClean="0"/>
              <a:t> компютри.</a:t>
            </a:r>
            <a:endParaRPr lang="en-US" sz="2000" dirty="0" smtClean="0"/>
          </a:p>
          <a:p>
            <a:pPr marL="365760" indent="-256032" eaLnBrk="1" fontAlgn="auto" hangingPunct="1">
              <a:spcAft>
                <a:spcPts val="0"/>
              </a:spcAft>
              <a:buFont typeface="Wingdings" pitchFamily="2" charset="2"/>
              <a:buChar char="q"/>
              <a:defRPr/>
            </a:pPr>
            <a:endParaRPr lang="en-US" sz="2000" dirty="0" smtClean="0"/>
          </a:p>
          <a:p>
            <a:pPr marL="365760" indent="-256032" eaLnBrk="1" fontAlgn="auto" hangingPunct="1"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bg-BG" sz="2000" dirty="0" smtClean="0"/>
              <a:t>Те включват</a:t>
            </a:r>
            <a:endParaRPr lang="en-US" sz="2000" dirty="0" smtClean="0"/>
          </a:p>
          <a:p>
            <a:pPr marL="566928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bg-BG" sz="2000" dirty="0" err="1" smtClean="0"/>
              <a:t>Процесорно</a:t>
            </a:r>
            <a:r>
              <a:rPr lang="bg-BG" sz="2000" dirty="0" smtClean="0"/>
              <a:t> ядро</a:t>
            </a:r>
            <a:endParaRPr lang="en-US" sz="2000" dirty="0" smtClean="0"/>
          </a:p>
          <a:p>
            <a:pPr marL="566928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 smtClean="0"/>
              <a:t>Flash </a:t>
            </a:r>
            <a:r>
              <a:rPr lang="bg-BG" sz="2000" dirty="0" smtClean="0"/>
              <a:t>памет за програмите</a:t>
            </a:r>
            <a:endParaRPr lang="en-US" sz="2000" dirty="0" smtClean="0"/>
          </a:p>
          <a:p>
            <a:pPr marL="566928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bg-BG" sz="2000" dirty="0" smtClean="0"/>
              <a:t>Входно-изходни устройства</a:t>
            </a:r>
            <a:endParaRPr lang="en-US" sz="2000" dirty="0" smtClean="0"/>
          </a:p>
          <a:p>
            <a:pPr marL="566928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 smtClean="0"/>
              <a:t>RAM</a:t>
            </a:r>
            <a:r>
              <a:rPr lang="bg-BG" sz="2000" dirty="0" smtClean="0"/>
              <a:t> памет</a:t>
            </a:r>
            <a:endParaRPr lang="en-US" sz="2000" dirty="0" smtClean="0"/>
          </a:p>
          <a:p>
            <a:pPr marL="566928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bg-BG" sz="2000" dirty="0" smtClean="0"/>
              <a:t>Периферни устройства (таймери, </a:t>
            </a:r>
            <a:r>
              <a:rPr lang="en-US" sz="2000" dirty="0" smtClean="0"/>
              <a:t>PWM…)</a:t>
            </a:r>
          </a:p>
          <a:p>
            <a:pPr marL="566928" indent="-457200" eaLnBrk="1" fontAlgn="auto" hangingPunct="1">
              <a:spcAft>
                <a:spcPts val="0"/>
              </a:spcAft>
              <a:buFont typeface="Wingdings" pitchFamily="2" charset="2"/>
              <a:buChar char="q"/>
              <a:defRPr/>
            </a:pPr>
            <a:endParaRPr lang="en-US" sz="2000" dirty="0" smtClean="0"/>
          </a:p>
          <a:p>
            <a:pPr marL="566928" indent="-457200" eaLnBrk="1" fontAlgn="auto" hangingPunct="1"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bg-BG" sz="2000" dirty="0" smtClean="0"/>
              <a:t>Микропроцесорите са за общи изчисления, докато </a:t>
            </a:r>
            <a:r>
              <a:rPr lang="bg-BG" sz="2000" dirty="0" err="1" smtClean="0"/>
              <a:t>микроконтролерите</a:t>
            </a:r>
            <a:r>
              <a:rPr lang="bg-BG" sz="2000" dirty="0" smtClean="0"/>
              <a:t> са за специфични приложения.</a:t>
            </a:r>
            <a:endParaRPr lang="en-US" sz="2000" dirty="0" smtClean="0"/>
          </a:p>
          <a:p>
            <a:pPr marL="566928" indent="-457200" eaLnBrk="1" fontAlgn="auto" hangingPunct="1">
              <a:spcAft>
                <a:spcPts val="0"/>
              </a:spcAft>
              <a:buFont typeface="Wingdings" pitchFamily="2" charset="2"/>
              <a:buChar char="q"/>
              <a:defRPr/>
            </a:pPr>
            <a:endParaRPr lang="en-US" sz="2000" dirty="0" smtClean="0"/>
          </a:p>
          <a:p>
            <a:pPr marL="566928" indent="-457200" eaLnBrk="1" fontAlgn="auto" hangingPunct="1"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bg-BG" sz="2000" dirty="0" err="1" smtClean="0"/>
              <a:t>Микроконтролерите</a:t>
            </a:r>
            <a:r>
              <a:rPr lang="bg-BG" sz="2000" dirty="0" smtClean="0"/>
              <a:t> са пример за вградени (</a:t>
            </a:r>
            <a:r>
              <a:rPr lang="en-US" sz="2000" dirty="0" smtClean="0"/>
              <a:t>embedded) </a:t>
            </a:r>
            <a:r>
              <a:rPr lang="bg-BG" sz="2000" dirty="0" smtClean="0"/>
              <a:t>системи</a:t>
            </a:r>
            <a:r>
              <a:rPr lang="en-US" sz="2000" dirty="0" smtClean="0"/>
              <a:t>.</a:t>
            </a:r>
          </a:p>
          <a:p>
            <a:pPr marL="566928" indent="-457200" eaLnBrk="1" fontAlgn="auto" hangingPunct="1">
              <a:spcAft>
                <a:spcPts val="0"/>
              </a:spcAft>
              <a:buFont typeface="Wingdings" pitchFamily="2" charset="2"/>
              <a:buChar char="q"/>
              <a:defRPr/>
            </a:pPr>
            <a:endParaRPr lang="en-US" sz="2000" dirty="0" smtClean="0"/>
          </a:p>
          <a:p>
            <a:pPr marL="365760" indent="-256032" eaLnBrk="1" fontAlgn="auto" hangingPunct="1">
              <a:spcAft>
                <a:spcPts val="0"/>
              </a:spcAft>
              <a:buFont typeface="Wingdings" pitchFamily="2" charset="2"/>
              <a:buChar char="q"/>
              <a:defRPr/>
            </a:pPr>
            <a:endParaRPr lang="en-US" sz="2000" dirty="0" smtClean="0"/>
          </a:p>
          <a:p>
            <a:pPr marL="365760" indent="-256032" eaLnBrk="1" fontAlgn="auto" hangingPunct="1">
              <a:spcAft>
                <a:spcPts val="0"/>
              </a:spcAft>
              <a:buFont typeface="Wingdings" pitchFamily="2" charset="2"/>
              <a:buChar char="q"/>
              <a:defRPr/>
            </a:pPr>
            <a:endParaRPr lang="en-US" sz="2000" dirty="0" smtClean="0"/>
          </a:p>
          <a:p>
            <a:pPr marL="365760" indent="-256032" eaLnBrk="1" fontAlgn="auto" hangingPunct="1">
              <a:spcAft>
                <a:spcPts val="0"/>
              </a:spcAft>
              <a:buFont typeface="Wingdings" pitchFamily="2" charset="2"/>
              <a:buChar char="q"/>
              <a:defRPr/>
            </a:pPr>
            <a:endParaRPr lang="en-US" sz="2000" dirty="0" smtClean="0"/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sz="2000" dirty="0" smtClean="0"/>
          </a:p>
          <a:p>
            <a:pPr marL="365760" indent="-256032" eaLnBrk="1" fontAlgn="auto" hangingPunct="1">
              <a:spcAft>
                <a:spcPts val="0"/>
              </a:spcAft>
              <a:buFont typeface="Wingdings" pitchFamily="2" charset="2"/>
              <a:buChar char="q"/>
              <a:defRPr/>
            </a:pPr>
            <a:endParaRPr lang="en-US" sz="2000" dirty="0" smtClean="0"/>
          </a:p>
          <a:p>
            <a:pPr marL="365760" indent="-256032" eaLnBrk="1" fontAlgn="auto" hangingPunct="1">
              <a:spcAft>
                <a:spcPts val="0"/>
              </a:spcAft>
              <a:buFont typeface="Wingdings" pitchFamily="2" charset="2"/>
              <a:buChar char="q"/>
              <a:defRPr/>
            </a:pPr>
            <a:endParaRPr lang="en-US" sz="2000" dirty="0"/>
          </a:p>
        </p:txBody>
      </p:sp>
      <p:pic>
        <p:nvPicPr>
          <p:cNvPr id="10244" name="Picture 3" descr="avrm32-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10001" r="6000" b="16000"/>
          <a:stretch>
            <a:fillRect/>
          </a:stretch>
        </p:blipFill>
        <p:spPr bwMode="auto">
          <a:xfrm>
            <a:off x="6126163" y="1524000"/>
            <a:ext cx="3017837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>
              <a:defRPr/>
            </a:pPr>
            <a:r>
              <a:rPr lang="bg-BG" sz="2800" dirty="0" smtClean="0">
                <a:solidFill>
                  <a:schemeClr val="bg1"/>
                </a:solidFill>
              </a:rPr>
              <a:t>Управление на </a:t>
            </a:r>
            <a:r>
              <a:rPr lang="en-US" sz="2800" dirty="0" smtClean="0">
                <a:solidFill>
                  <a:schemeClr val="bg1"/>
                </a:solidFill>
              </a:rPr>
              <a:t>LED</a:t>
            </a:r>
            <a:r>
              <a:rPr lang="bg-BG" sz="2800" dirty="0" smtClean="0">
                <a:solidFill>
                  <a:schemeClr val="bg1"/>
                </a:solidFill>
              </a:rPr>
              <a:t> дисплей с ТМ</a:t>
            </a:r>
            <a:r>
              <a:rPr lang="en-US" sz="2800" dirty="0" smtClean="0">
                <a:solidFill>
                  <a:schemeClr val="bg1"/>
                </a:solidFill>
              </a:rPr>
              <a:t>1638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216729"/>
            <a:ext cx="8610600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bg-BG" dirty="0" smtClean="0"/>
              <a:t>   </a:t>
            </a:r>
            <a:r>
              <a:rPr lang="en-US" dirty="0" smtClean="0"/>
              <a:t>TM1638 </a:t>
            </a:r>
            <a:r>
              <a:rPr lang="bg-BG" dirty="0" smtClean="0"/>
              <a:t>е друг чип, подходящ за управление на 8 бр. 7-сегментни дисплеи със сериен вход-изход (позволяващ каскадно свързване на няколко модула), както и до 8 бутона и до 8 отделни </a:t>
            </a:r>
            <a:r>
              <a:rPr lang="en-US" dirty="0" smtClean="0"/>
              <a:t>LED</a:t>
            </a:r>
            <a:r>
              <a:rPr lang="bg-BG" dirty="0" smtClean="0"/>
              <a:t>. Свързването с </a:t>
            </a:r>
            <a:r>
              <a:rPr lang="en-US" dirty="0" smtClean="0"/>
              <a:t>Arduino </a:t>
            </a:r>
            <a:r>
              <a:rPr lang="bg-BG" dirty="0" smtClean="0"/>
              <a:t>е с 3-проводен интерфейс </a:t>
            </a:r>
            <a:r>
              <a:rPr lang="en-US" dirty="0" smtClean="0"/>
              <a:t>SPI</a:t>
            </a:r>
            <a:r>
              <a:rPr lang="bg-BG" dirty="0" smtClean="0"/>
              <a:t>. Има</a:t>
            </a:r>
            <a:r>
              <a:rPr lang="en-US" dirty="0" smtClean="0"/>
              <a:t> </a:t>
            </a:r>
            <a:r>
              <a:rPr lang="bg-BG" dirty="0" smtClean="0"/>
              <a:t>удобна за използване библиотека и е евтин като цяло (под 9$).</a:t>
            </a:r>
          </a:p>
          <a:p>
            <a:pPr algn="ctr">
              <a:spcAft>
                <a:spcPts val="600"/>
              </a:spcAft>
            </a:pPr>
            <a:r>
              <a:rPr lang="cs-CZ" dirty="0">
                <a:hlinkClick r:id="rId2"/>
              </a:rPr>
              <a:t>https://code.google.com/p/tm1638-library</a:t>
            </a:r>
            <a:r>
              <a:rPr lang="cs-CZ" dirty="0" smtClean="0">
                <a:hlinkClick r:id="rId2"/>
              </a:rPr>
              <a:t>/</a:t>
            </a:r>
            <a:r>
              <a:rPr lang="bg-BG" dirty="0" smtClean="0"/>
              <a:t> </a:t>
            </a:r>
            <a:endParaRPr lang="ru-RU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06" y="3142564"/>
            <a:ext cx="5338496" cy="25724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34" y="3091240"/>
            <a:ext cx="3245510" cy="268768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6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>
              <a:defRPr/>
            </a:pPr>
            <a:r>
              <a:rPr lang="bg-BG" sz="2800" dirty="0" smtClean="0">
                <a:solidFill>
                  <a:schemeClr val="bg1"/>
                </a:solidFill>
              </a:rPr>
              <a:t>Използване на 16 канален </a:t>
            </a:r>
            <a:r>
              <a:rPr lang="en-US" sz="2800" dirty="0" smtClean="0">
                <a:solidFill>
                  <a:schemeClr val="bg1"/>
                </a:solidFill>
              </a:rPr>
              <a:t>PWM</a:t>
            </a:r>
            <a:r>
              <a:rPr lang="bg-BG" sz="2800" dirty="0" smtClean="0">
                <a:solidFill>
                  <a:schemeClr val="bg1"/>
                </a:solidFill>
              </a:rPr>
              <a:t> </a:t>
            </a:r>
            <a:r>
              <a:rPr lang="cs-CZ" sz="2800" dirty="0" smtClean="0">
                <a:solidFill>
                  <a:schemeClr val="bg1"/>
                </a:solidFill>
              </a:rPr>
              <a:t>TLC5940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216729"/>
            <a:ext cx="861060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bg-BG" dirty="0" smtClean="0"/>
              <a:t>   </a:t>
            </a:r>
            <a:r>
              <a:rPr lang="en-US" dirty="0" smtClean="0"/>
              <a:t>TLC5940NT </a:t>
            </a:r>
            <a:r>
              <a:rPr lang="bg-BG" dirty="0" smtClean="0"/>
              <a:t>е чип,</a:t>
            </a:r>
            <a:r>
              <a:rPr lang="en-US" dirty="0" smtClean="0"/>
              <a:t> </a:t>
            </a:r>
            <a:r>
              <a:rPr lang="bg-BG" dirty="0" smtClean="0"/>
              <a:t>съдържащ 16 канала </a:t>
            </a:r>
            <a:r>
              <a:rPr lang="en-US" dirty="0" smtClean="0"/>
              <a:t>PWM </a:t>
            </a:r>
            <a:r>
              <a:rPr lang="bg-BG" dirty="0" smtClean="0"/>
              <a:t>с 12-битов контрол, 6-битов ограничител по ток, много подходящ за управление на до 16 </a:t>
            </a:r>
            <a:r>
              <a:rPr lang="en-US" dirty="0" smtClean="0"/>
              <a:t>LED</a:t>
            </a:r>
            <a:r>
              <a:rPr lang="bg-BG" dirty="0" smtClean="0"/>
              <a:t> или за увеличаване на наличните </a:t>
            </a:r>
            <a:r>
              <a:rPr lang="en-US" dirty="0" smtClean="0"/>
              <a:t>PWM </a:t>
            </a:r>
            <a:r>
              <a:rPr lang="bg-BG" dirty="0" smtClean="0"/>
              <a:t>изходи (например за управление на по-голям брой сервомотори). Свързването с </a:t>
            </a:r>
            <a:r>
              <a:rPr lang="en-US" dirty="0" smtClean="0"/>
              <a:t>Arduino </a:t>
            </a:r>
            <a:r>
              <a:rPr lang="bg-BG" dirty="0" smtClean="0"/>
              <a:t>е с 3-проводен сериен интерфейс, подобен на </a:t>
            </a:r>
            <a:r>
              <a:rPr lang="en-US" dirty="0" smtClean="0"/>
              <a:t>SPI</a:t>
            </a:r>
            <a:r>
              <a:rPr lang="bg-BG" dirty="0" smtClean="0"/>
              <a:t>, </a:t>
            </a:r>
            <a:r>
              <a:rPr lang="bg-BG" dirty="0"/>
              <a:t>позволяващ каскадно свързване на няколко чипа. </a:t>
            </a:r>
            <a:r>
              <a:rPr lang="bg-BG" dirty="0" smtClean="0"/>
              <a:t>Има</a:t>
            </a:r>
            <a:r>
              <a:rPr lang="en-US" dirty="0" smtClean="0"/>
              <a:t> </a:t>
            </a:r>
            <a:r>
              <a:rPr lang="bg-BG" dirty="0" smtClean="0"/>
              <a:t>удобна за използване библиотека и е евтин.</a:t>
            </a:r>
          </a:p>
          <a:p>
            <a:pPr algn="ctr">
              <a:spcAft>
                <a:spcPts val="600"/>
              </a:spcAft>
            </a:pPr>
            <a:r>
              <a:rPr lang="cs-CZ" dirty="0" smtClean="0">
                <a:hlinkClick r:id="rId2"/>
              </a:rPr>
              <a:t>http</a:t>
            </a:r>
            <a:r>
              <a:rPr lang="cs-CZ" dirty="0">
                <a:hlinkClick r:id="rId2"/>
              </a:rPr>
              <a:t>://</a:t>
            </a:r>
            <a:r>
              <a:rPr lang="cs-CZ" dirty="0" smtClean="0">
                <a:hlinkClick r:id="rId2"/>
              </a:rPr>
              <a:t>playground.arduino.cc/learning/TLC5940</a:t>
            </a:r>
            <a:r>
              <a:rPr lang="bg-BG" dirty="0" smtClean="0"/>
              <a:t> </a:t>
            </a:r>
            <a:endParaRPr lang="ru-RU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90" y="3352547"/>
            <a:ext cx="4158310" cy="3245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46" y="3347737"/>
            <a:ext cx="1626582" cy="21851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929" y="3318135"/>
            <a:ext cx="2843829" cy="284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1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3200" dirty="0" smtClean="0">
                <a:solidFill>
                  <a:schemeClr val="bg1"/>
                </a:solidFill>
              </a:rPr>
              <a:t>Използване на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bg-BG" sz="3200" dirty="0" smtClean="0">
                <a:solidFill>
                  <a:schemeClr val="bg1"/>
                </a:solidFill>
              </a:rPr>
              <a:t>бутони (1/2)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99" y="1498002"/>
            <a:ext cx="1566862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image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498002"/>
            <a:ext cx="1566863" cy="181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6" y="2708258"/>
            <a:ext cx="750888" cy="59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457" y="1328853"/>
            <a:ext cx="2286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98" y="1271241"/>
            <a:ext cx="2206943" cy="2877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8461" y="4265474"/>
            <a:ext cx="5846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dirty="0" smtClean="0"/>
              <a:t>    Показани са 4 възможни начина за свързване на единичен бутон към </a:t>
            </a:r>
            <a:r>
              <a:rPr lang="en-US" dirty="0" smtClean="0"/>
              <a:t>Arduino</a:t>
            </a:r>
            <a:r>
              <a:rPr lang="bg-BG" dirty="0" smtClean="0"/>
              <a:t>. Вдясно показаните искат активиране на вградения 20</a:t>
            </a:r>
            <a:r>
              <a:rPr lang="en-US" dirty="0" smtClean="0"/>
              <a:t>k</a:t>
            </a:r>
            <a:r>
              <a:rPr lang="el-GR" dirty="0" smtClean="0"/>
              <a:t>Ω</a:t>
            </a:r>
            <a:r>
              <a:rPr lang="en-US" dirty="0" smtClean="0"/>
              <a:t> (5</a:t>
            </a:r>
            <a:r>
              <a:rPr lang="bg-BG" dirty="0"/>
              <a:t>0</a:t>
            </a:r>
            <a:r>
              <a:rPr lang="en-US" dirty="0"/>
              <a:t>k</a:t>
            </a:r>
            <a:r>
              <a:rPr lang="el-GR" dirty="0" smtClean="0"/>
              <a:t>Ω</a:t>
            </a:r>
            <a:r>
              <a:rPr lang="en-US" dirty="0" smtClean="0"/>
              <a:t> </a:t>
            </a:r>
            <a:r>
              <a:rPr lang="bg-BG" dirty="0" smtClean="0"/>
              <a:t>при </a:t>
            </a:r>
            <a:r>
              <a:rPr lang="en-US" dirty="0" smtClean="0"/>
              <a:t>Arduino Due)</a:t>
            </a:r>
            <a:r>
              <a:rPr lang="bg-BG" dirty="0" smtClean="0"/>
              <a:t> </a:t>
            </a:r>
            <a:r>
              <a:rPr lang="en-US" dirty="0" smtClean="0"/>
              <a:t>pull-up </a:t>
            </a:r>
            <a:r>
              <a:rPr lang="bg-BG" dirty="0" smtClean="0"/>
              <a:t>резистор (когато входа се дефинира като </a:t>
            </a:r>
            <a:r>
              <a:rPr lang="cs-CZ" dirty="0" smtClean="0"/>
              <a:t>INPUT_PULLUP</a:t>
            </a:r>
            <a:r>
              <a:rPr lang="en-US" dirty="0" smtClean="0"/>
              <a:t>, </a:t>
            </a:r>
            <a:r>
              <a:rPr lang="bg-BG" dirty="0" smtClean="0"/>
              <a:t>вместо </a:t>
            </a:r>
            <a:r>
              <a:rPr lang="en-US" dirty="0" smtClean="0"/>
              <a:t>INPUT</a:t>
            </a:r>
            <a:r>
              <a:rPr lang="bg-BG" dirty="0" smtClean="0"/>
              <a:t>).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7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3200" dirty="0" smtClean="0">
                <a:solidFill>
                  <a:schemeClr val="bg1"/>
                </a:solidFill>
              </a:rPr>
              <a:t>Използване на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bg-BG" sz="3200" dirty="0" smtClean="0">
                <a:solidFill>
                  <a:schemeClr val="bg1"/>
                </a:solidFill>
              </a:rPr>
              <a:t>бутони (2/</a:t>
            </a:r>
            <a:r>
              <a:rPr lang="bg-BG" sz="3200" dirty="0" err="1" smtClean="0">
                <a:solidFill>
                  <a:schemeClr val="bg1"/>
                </a:solidFill>
              </a:rPr>
              <a:t>2</a:t>
            </a:r>
            <a:r>
              <a:rPr lang="bg-BG" sz="3200" dirty="0" smtClean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" y="1347441"/>
            <a:ext cx="883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dirty="0" smtClean="0"/>
              <a:t>   При свързване на бутони, особено с по-дълъг кабел, е много важно да се избегне шумът или трептенето на контактите на бутона.</a:t>
            </a:r>
          </a:p>
          <a:p>
            <a:pPr algn="just"/>
            <a:r>
              <a:rPr lang="bg-BG" dirty="0"/>
              <a:t> </a:t>
            </a:r>
            <a:r>
              <a:rPr lang="bg-BG" dirty="0" smtClean="0"/>
              <a:t>  Най-лесно се прави с помощта на повторно прочитане на състоянието на бутона в кратък период след първото, за да се избегне случайно включване. </a:t>
            </a:r>
            <a:r>
              <a:rPr lang="cs-CZ" dirty="0">
                <a:hlinkClick r:id="rId2"/>
              </a:rPr>
              <a:t>http://</a:t>
            </a:r>
            <a:r>
              <a:rPr lang="cs-CZ" dirty="0" smtClean="0">
                <a:hlinkClick r:id="rId2"/>
              </a:rPr>
              <a:t>arduino.cc/en/Tutorial/Debounce</a:t>
            </a:r>
            <a:r>
              <a:rPr lang="bg-BG" dirty="0" smtClean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3998" y="2956935"/>
            <a:ext cx="60372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const</a:t>
            </a:r>
            <a:r>
              <a:rPr lang="en-US" sz="1000" dirty="0" smtClean="0"/>
              <a:t> </a:t>
            </a:r>
            <a:r>
              <a:rPr lang="en-US" sz="1000" dirty="0" err="1" smtClean="0"/>
              <a:t>int</a:t>
            </a:r>
            <a:r>
              <a:rPr lang="en-US" sz="1000" dirty="0" smtClean="0"/>
              <a:t> </a:t>
            </a:r>
            <a:r>
              <a:rPr lang="en-US" sz="1000" dirty="0" err="1" smtClean="0"/>
              <a:t>buttonPin</a:t>
            </a:r>
            <a:r>
              <a:rPr lang="en-US" sz="1000" dirty="0" smtClean="0"/>
              <a:t> = 2;</a:t>
            </a:r>
          </a:p>
          <a:p>
            <a:r>
              <a:rPr lang="en-US" sz="1000" dirty="0" err="1" smtClean="0"/>
              <a:t>int</a:t>
            </a:r>
            <a:r>
              <a:rPr lang="en-US" sz="1000" dirty="0" smtClean="0"/>
              <a:t> </a:t>
            </a:r>
            <a:r>
              <a:rPr lang="en-US" sz="1000" dirty="0" err="1" smtClean="0"/>
              <a:t>buttonState</a:t>
            </a:r>
            <a:r>
              <a:rPr lang="en-US" sz="1000" dirty="0" smtClean="0"/>
              <a:t>;      </a:t>
            </a:r>
          </a:p>
          <a:p>
            <a:r>
              <a:rPr lang="en-US" sz="1000" dirty="0" err="1" smtClean="0"/>
              <a:t>int</a:t>
            </a:r>
            <a:r>
              <a:rPr lang="en-US" sz="1000" dirty="0" smtClean="0"/>
              <a:t> </a:t>
            </a:r>
            <a:r>
              <a:rPr lang="en-US" sz="1000" dirty="0" err="1" smtClean="0"/>
              <a:t>lastButtonState</a:t>
            </a:r>
            <a:r>
              <a:rPr lang="en-US" sz="1000" dirty="0" smtClean="0"/>
              <a:t> = LOW;</a:t>
            </a:r>
          </a:p>
          <a:p>
            <a:endParaRPr lang="en-US" sz="1000" dirty="0" smtClean="0"/>
          </a:p>
          <a:p>
            <a:r>
              <a:rPr lang="en-US" sz="1000" dirty="0" smtClean="0"/>
              <a:t>long </a:t>
            </a:r>
            <a:r>
              <a:rPr lang="en-US" sz="1000" dirty="0" err="1" smtClean="0"/>
              <a:t>lastDebounceTime</a:t>
            </a:r>
            <a:r>
              <a:rPr lang="en-US" sz="1000" dirty="0" smtClean="0"/>
              <a:t> = 0; </a:t>
            </a:r>
          </a:p>
          <a:p>
            <a:r>
              <a:rPr lang="en-US" sz="1000" dirty="0" smtClean="0"/>
              <a:t>long </a:t>
            </a:r>
            <a:r>
              <a:rPr lang="en-US" sz="1000" dirty="0" err="1" smtClean="0"/>
              <a:t>debounceDelay</a:t>
            </a:r>
            <a:r>
              <a:rPr lang="en-US" sz="1000" dirty="0" smtClean="0"/>
              <a:t> = 50;    </a:t>
            </a:r>
          </a:p>
          <a:p>
            <a:endParaRPr lang="bg-BG" sz="1000" dirty="0" smtClean="0"/>
          </a:p>
          <a:p>
            <a:endParaRPr lang="en-US" sz="1000" dirty="0" smtClean="0"/>
          </a:p>
          <a:p>
            <a:r>
              <a:rPr lang="en-US" sz="1000" dirty="0" smtClean="0"/>
              <a:t>  </a:t>
            </a:r>
            <a:r>
              <a:rPr lang="en-US" sz="1000" dirty="0" err="1" smtClean="0"/>
              <a:t>int</a:t>
            </a:r>
            <a:r>
              <a:rPr lang="en-US" sz="1000" dirty="0" smtClean="0"/>
              <a:t> reading = </a:t>
            </a:r>
            <a:r>
              <a:rPr lang="en-US" sz="1000" dirty="0" err="1" smtClean="0"/>
              <a:t>digitalRead</a:t>
            </a:r>
            <a:r>
              <a:rPr lang="en-US" sz="1000" dirty="0" smtClean="0"/>
              <a:t>(</a:t>
            </a:r>
            <a:r>
              <a:rPr lang="en-US" sz="1000" dirty="0" err="1" smtClean="0"/>
              <a:t>buttonPin</a:t>
            </a:r>
            <a:r>
              <a:rPr lang="en-US" sz="1000" dirty="0" smtClean="0"/>
              <a:t>);</a:t>
            </a:r>
          </a:p>
          <a:p>
            <a:r>
              <a:rPr lang="en-US" sz="1000" dirty="0" smtClean="0"/>
              <a:t>  if (reading != </a:t>
            </a:r>
            <a:r>
              <a:rPr lang="en-US" sz="1000" dirty="0" err="1" smtClean="0"/>
              <a:t>lastButtonState</a:t>
            </a:r>
            <a:r>
              <a:rPr lang="en-US" sz="1000" dirty="0" smtClean="0"/>
              <a:t>) {</a:t>
            </a:r>
          </a:p>
          <a:p>
            <a:r>
              <a:rPr lang="en-US" sz="1000" dirty="0" smtClean="0"/>
              <a:t>    </a:t>
            </a:r>
            <a:r>
              <a:rPr lang="en-US" sz="1000" dirty="0" err="1" smtClean="0"/>
              <a:t>lastDebounceTime</a:t>
            </a:r>
            <a:r>
              <a:rPr lang="en-US" sz="1000" dirty="0" smtClean="0"/>
              <a:t> = </a:t>
            </a:r>
            <a:r>
              <a:rPr lang="en-US" sz="1000" dirty="0" err="1" smtClean="0"/>
              <a:t>millis</a:t>
            </a:r>
            <a:r>
              <a:rPr lang="en-US" sz="1000" dirty="0" smtClean="0"/>
              <a:t>();  </a:t>
            </a:r>
            <a:endParaRPr lang="bg-BG" sz="1000" dirty="0" smtClean="0"/>
          </a:p>
          <a:p>
            <a:r>
              <a:rPr lang="bg-BG" sz="1000" dirty="0"/>
              <a:t> </a:t>
            </a:r>
            <a:r>
              <a:rPr lang="bg-BG" sz="1000" dirty="0" smtClean="0"/>
              <a:t> </a:t>
            </a:r>
            <a:r>
              <a:rPr lang="en-US" sz="1000" dirty="0" smtClean="0"/>
              <a:t>}</a:t>
            </a:r>
          </a:p>
          <a:p>
            <a:r>
              <a:rPr lang="en-US" sz="1000" dirty="0" smtClean="0"/>
              <a:t> </a:t>
            </a:r>
          </a:p>
          <a:p>
            <a:r>
              <a:rPr lang="en-US" sz="1000" dirty="0" smtClean="0"/>
              <a:t>  if ((</a:t>
            </a:r>
            <a:r>
              <a:rPr lang="en-US" sz="1000" dirty="0" err="1" smtClean="0"/>
              <a:t>millis</a:t>
            </a:r>
            <a:r>
              <a:rPr lang="en-US" sz="1000" dirty="0" smtClean="0"/>
              <a:t>() - </a:t>
            </a:r>
            <a:r>
              <a:rPr lang="en-US" sz="1000" dirty="0" err="1" smtClean="0"/>
              <a:t>lastDebounceTime</a:t>
            </a:r>
            <a:r>
              <a:rPr lang="en-US" sz="1000" dirty="0" smtClean="0"/>
              <a:t>) &gt; </a:t>
            </a:r>
            <a:r>
              <a:rPr lang="en-US" sz="1000" dirty="0" err="1" smtClean="0"/>
              <a:t>debounceDelay</a:t>
            </a:r>
            <a:r>
              <a:rPr lang="en-US" sz="1000" dirty="0" smtClean="0"/>
              <a:t>) {</a:t>
            </a:r>
          </a:p>
          <a:p>
            <a:r>
              <a:rPr lang="en-US" sz="1000" dirty="0" smtClean="0"/>
              <a:t>    if (reading != </a:t>
            </a:r>
            <a:r>
              <a:rPr lang="en-US" sz="1000" dirty="0" err="1" smtClean="0"/>
              <a:t>buttonState</a:t>
            </a:r>
            <a:r>
              <a:rPr lang="en-US" sz="1000" dirty="0" smtClean="0"/>
              <a:t>) {</a:t>
            </a:r>
          </a:p>
          <a:p>
            <a:r>
              <a:rPr lang="en-US" sz="1000" dirty="0" smtClean="0"/>
              <a:t>      </a:t>
            </a:r>
            <a:r>
              <a:rPr lang="en-US" sz="1000" dirty="0" err="1" smtClean="0"/>
              <a:t>buttonState</a:t>
            </a:r>
            <a:r>
              <a:rPr lang="en-US" sz="1000" dirty="0" smtClean="0"/>
              <a:t> = reading;</a:t>
            </a:r>
            <a:endParaRPr lang="bg-BG" sz="1000" dirty="0" smtClean="0"/>
          </a:p>
          <a:p>
            <a:r>
              <a:rPr lang="bg-BG" sz="1000" dirty="0" smtClean="0"/>
              <a:t>  </a:t>
            </a:r>
            <a:r>
              <a:rPr lang="en-US" sz="1000" dirty="0" smtClean="0"/>
              <a:t>  } </a:t>
            </a:r>
            <a:endParaRPr lang="bg-BG" sz="1000" dirty="0" smtClean="0"/>
          </a:p>
          <a:p>
            <a:r>
              <a:rPr lang="bg-BG" sz="1000" dirty="0"/>
              <a:t> </a:t>
            </a:r>
            <a:r>
              <a:rPr lang="bg-BG" sz="1000" dirty="0" smtClean="0"/>
              <a:t> </a:t>
            </a:r>
            <a:r>
              <a:rPr lang="en-US" sz="1000" dirty="0" smtClean="0"/>
              <a:t>}</a:t>
            </a:r>
          </a:p>
          <a:p>
            <a:r>
              <a:rPr lang="en-US" sz="1000" dirty="0" smtClean="0"/>
              <a:t>	  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lastButtonState</a:t>
            </a:r>
            <a:r>
              <a:rPr lang="en-US" sz="1000" dirty="0" smtClean="0"/>
              <a:t> = reading;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3200" dirty="0" smtClean="0">
                <a:solidFill>
                  <a:schemeClr val="bg1"/>
                </a:solidFill>
              </a:rPr>
              <a:t>Използване на</a:t>
            </a:r>
            <a:r>
              <a:rPr lang="en-US" sz="3200" dirty="0" smtClean="0">
                <a:solidFill>
                  <a:schemeClr val="bg1"/>
                </a:solidFill>
              </a:rPr>
              <a:t> DMA</a:t>
            </a:r>
            <a:r>
              <a:rPr lang="bg-BG" sz="3200" dirty="0" smtClean="0">
                <a:solidFill>
                  <a:schemeClr val="bg1"/>
                </a:solidFill>
              </a:rPr>
              <a:t> контролерите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8422" y="1322091"/>
            <a:ext cx="8839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dirty="0" smtClean="0"/>
              <a:t>   </a:t>
            </a:r>
            <a:r>
              <a:rPr lang="en-US" dirty="0" smtClean="0"/>
              <a:t>DMA </a:t>
            </a:r>
            <a:r>
              <a:rPr lang="bg-BG" dirty="0" smtClean="0"/>
              <a:t>е контролер за директен достъп до паметта (</a:t>
            </a:r>
            <a:r>
              <a:rPr lang="en-US" dirty="0" smtClean="0"/>
              <a:t>Direct </a:t>
            </a:r>
            <a:r>
              <a:rPr lang="en-US" dirty="0"/>
              <a:t>Memory </a:t>
            </a:r>
            <a:r>
              <a:rPr lang="en-US" dirty="0" smtClean="0"/>
              <a:t>Access</a:t>
            </a:r>
            <a:r>
              <a:rPr lang="bg-BG" dirty="0" smtClean="0"/>
              <a:t>), който позволява да се четат или променят стойности в паметта, без да се прекъсва работата на процесора (паралелно или по-бързо).  Има 6 в </a:t>
            </a:r>
            <a:r>
              <a:rPr lang="en-US" dirty="0" smtClean="0"/>
              <a:t>Due.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DMA</a:t>
            </a:r>
            <a:r>
              <a:rPr lang="bg-BG" dirty="0" smtClean="0"/>
              <a:t> контролера</a:t>
            </a:r>
            <a:r>
              <a:rPr lang="en-US" dirty="0" smtClean="0"/>
              <a:t> </a:t>
            </a:r>
            <a:r>
              <a:rPr lang="bg-BG" dirty="0" smtClean="0"/>
              <a:t>на </a:t>
            </a:r>
            <a:r>
              <a:rPr lang="en-US" dirty="0" smtClean="0"/>
              <a:t>SAM3X </a:t>
            </a:r>
            <a:r>
              <a:rPr lang="bg-BG" dirty="0" smtClean="0"/>
              <a:t>в </a:t>
            </a:r>
            <a:r>
              <a:rPr lang="en-US" dirty="0" smtClean="0"/>
              <a:t>Arduino Due </a:t>
            </a:r>
            <a:r>
              <a:rPr lang="bg-BG" dirty="0" smtClean="0"/>
              <a:t>е достъпен по два начина</a:t>
            </a:r>
            <a:r>
              <a:rPr lang="en-US" dirty="0" smtClean="0"/>
              <a:t>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DMAC</a:t>
            </a:r>
            <a:r>
              <a:rPr lang="en-US" dirty="0"/>
              <a:t>, </a:t>
            </a:r>
            <a:r>
              <a:rPr lang="bg-BG" dirty="0" smtClean="0"/>
              <a:t>стандартния</a:t>
            </a:r>
            <a:r>
              <a:rPr lang="en-US" dirty="0" smtClean="0"/>
              <a:t> </a:t>
            </a:r>
            <a:r>
              <a:rPr lang="en-US" dirty="0"/>
              <a:t>DMA </a:t>
            </a:r>
            <a:r>
              <a:rPr lang="en-US" dirty="0" smtClean="0"/>
              <a:t>Controller</a:t>
            </a:r>
            <a:r>
              <a:rPr lang="bg-BG" dirty="0" smtClean="0"/>
              <a:t> - много гъвкав и бърз, труден за програмиране;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PDC</a:t>
            </a:r>
            <a:r>
              <a:rPr lang="en-US" dirty="0"/>
              <a:t>, </a:t>
            </a:r>
            <a:r>
              <a:rPr lang="en-US" b="1" dirty="0" smtClean="0"/>
              <a:t>Peripheral </a:t>
            </a:r>
            <a:r>
              <a:rPr lang="en-US" b="1" dirty="0"/>
              <a:t>Device </a:t>
            </a:r>
            <a:r>
              <a:rPr lang="en-US" b="1" dirty="0" smtClean="0"/>
              <a:t>Controller</a:t>
            </a:r>
            <a:r>
              <a:rPr lang="bg-BG" dirty="0" smtClean="0"/>
              <a:t> –</a:t>
            </a:r>
            <a:r>
              <a:rPr lang="en-US" dirty="0" smtClean="0"/>
              <a:t> </a:t>
            </a:r>
            <a:r>
              <a:rPr lang="bg-BG" dirty="0" smtClean="0"/>
              <a:t>по-бавен, но по-лесен за програмиране и използване.</a:t>
            </a:r>
            <a:endParaRPr lang="en-US" dirty="0" smtClean="0"/>
          </a:p>
          <a:p>
            <a:pPr algn="just"/>
            <a:r>
              <a:rPr lang="bg-BG" dirty="0" smtClean="0"/>
              <a:t>   Инициализирането и управлението на работата на </a:t>
            </a:r>
            <a:r>
              <a:rPr lang="en-US" dirty="0" smtClean="0"/>
              <a:t>PDC/DMAC </a:t>
            </a:r>
            <a:r>
              <a:rPr lang="bg-BG" dirty="0" smtClean="0"/>
              <a:t>е директно чрез използването на регистри и структури от данни, не е направено все още с удобни класове и методи! Има отделни опити за любителски библиотеки…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952" y="4849668"/>
            <a:ext cx="3048000" cy="187452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2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>
              <a:defRPr/>
            </a:pPr>
            <a:r>
              <a:rPr lang="bg-BG" sz="2800" dirty="0">
                <a:solidFill>
                  <a:schemeClr val="bg1"/>
                </a:solidFill>
              </a:rPr>
              <a:t>Използване на прекъсвания (</a:t>
            </a:r>
            <a:r>
              <a:rPr lang="en-US" sz="2800" dirty="0">
                <a:solidFill>
                  <a:schemeClr val="bg1"/>
                </a:solidFill>
              </a:rPr>
              <a:t>interrupts)</a:t>
            </a:r>
            <a:r>
              <a:rPr lang="bg-BG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(</a:t>
            </a:r>
            <a:r>
              <a:rPr lang="bg-BG" sz="2800" dirty="0" smtClean="0">
                <a:solidFill>
                  <a:schemeClr val="bg1"/>
                </a:solidFill>
              </a:rPr>
              <a:t>1/3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" y="1294686"/>
            <a:ext cx="8763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s-CZ" b="1" dirty="0" err="1" smtClean="0"/>
              <a:t>attachInterrupt</a:t>
            </a:r>
            <a:r>
              <a:rPr lang="cs-CZ" dirty="0" smtClean="0"/>
              <a:t>(</a:t>
            </a:r>
            <a:r>
              <a:rPr lang="en-US" dirty="0" smtClean="0"/>
              <a:t>interrupt </a:t>
            </a:r>
            <a:r>
              <a:rPr lang="bg-BG" dirty="0" smtClean="0"/>
              <a:t>или </a:t>
            </a:r>
            <a:r>
              <a:rPr lang="cs-CZ" dirty="0" smtClean="0"/>
              <a:t>pin</a:t>
            </a:r>
            <a:r>
              <a:rPr lang="cs-CZ" dirty="0"/>
              <a:t>, ISR, mode) </a:t>
            </a:r>
            <a:r>
              <a:rPr lang="bg-BG" dirty="0" smtClean="0"/>
              <a:t>– свързва </a:t>
            </a:r>
            <a:r>
              <a:rPr lang="en-US" dirty="0" smtClean="0"/>
              <a:t>ISR</a:t>
            </a:r>
            <a:r>
              <a:rPr lang="bg-BG" dirty="0" smtClean="0"/>
              <a:t> функцията с дадено прекъсване,</a:t>
            </a:r>
            <a:r>
              <a:rPr lang="en-US" dirty="0" smtClean="0"/>
              <a:t> </a:t>
            </a:r>
            <a:r>
              <a:rPr lang="bg-BG" dirty="0" smtClean="0"/>
              <a:t>само при </a:t>
            </a:r>
            <a:r>
              <a:rPr lang="en-US" dirty="0" smtClean="0"/>
              <a:t>Arduino Due</a:t>
            </a:r>
            <a:r>
              <a:rPr lang="bg-BG" dirty="0" smtClean="0"/>
              <a:t> има </a:t>
            </a:r>
            <a:r>
              <a:rPr lang="en-US" dirty="0" smtClean="0"/>
              <a:t>pin</a:t>
            </a:r>
            <a:r>
              <a:rPr lang="bg-BG" dirty="0" smtClean="0"/>
              <a:t> иначе е номер на прекъсване</a:t>
            </a:r>
            <a:r>
              <a:rPr lang="en-US" dirty="0" smtClean="0"/>
              <a:t>. </a:t>
            </a:r>
            <a:r>
              <a:rPr lang="bg-BG" dirty="0" smtClean="0"/>
              <a:t>Номерата  на прекъсване са различни за различните платки: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Uno, 2009, Ethernet</a:t>
            </a:r>
            <a:r>
              <a:rPr lang="bg-BG" dirty="0" smtClean="0"/>
              <a:t> – </a:t>
            </a:r>
            <a:r>
              <a:rPr lang="bg-BG" dirty="0"/>
              <a:t> пр</a:t>
            </a:r>
            <a:r>
              <a:rPr lang="bg-BG" dirty="0" smtClean="0"/>
              <a:t>.</a:t>
            </a:r>
            <a:r>
              <a:rPr lang="en-US" dirty="0" smtClean="0"/>
              <a:t> 0 e </a:t>
            </a:r>
            <a:r>
              <a:rPr lang="bg-BG" dirty="0" smtClean="0"/>
              <a:t>на вход 2, </a:t>
            </a:r>
            <a:r>
              <a:rPr lang="bg-BG" dirty="0"/>
              <a:t>пр.</a:t>
            </a:r>
            <a:r>
              <a:rPr lang="en-US" dirty="0" smtClean="0"/>
              <a:t> 1 e </a:t>
            </a:r>
            <a:r>
              <a:rPr lang="bg-BG" dirty="0" smtClean="0"/>
              <a:t>на вход 3;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Mega2560 – </a:t>
            </a:r>
            <a:r>
              <a:rPr lang="bg-BG" dirty="0" smtClean="0"/>
              <a:t>на входове 2, 3, 21, 20, 19 и 18 са пр. 0, 1, 2, 3, 4 и 5;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Leonardo - </a:t>
            </a:r>
            <a:r>
              <a:rPr lang="bg-BG" dirty="0" smtClean="0"/>
              <a:t>на </a:t>
            </a:r>
            <a:r>
              <a:rPr lang="bg-BG" dirty="0"/>
              <a:t>входове </a:t>
            </a:r>
            <a:r>
              <a:rPr lang="bg-BG" dirty="0" smtClean="0"/>
              <a:t>3, 2, 0, 1 </a:t>
            </a:r>
            <a:r>
              <a:rPr lang="bg-BG" dirty="0"/>
              <a:t>и </a:t>
            </a:r>
            <a:r>
              <a:rPr lang="bg-BG" dirty="0" smtClean="0"/>
              <a:t>7 са пр. 0, 1, 2, 3 и 4;</a:t>
            </a:r>
            <a:endParaRPr lang="bg-B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Due – </a:t>
            </a:r>
            <a:r>
              <a:rPr lang="bg-BG" dirty="0" smtClean="0"/>
              <a:t>може да има прекъсване на всеки вход, указва се номер на вход, не номер на прекъсване.</a:t>
            </a:r>
          </a:p>
          <a:p>
            <a:r>
              <a:rPr lang="en-US" b="1" dirty="0" smtClean="0"/>
              <a:t>ISR</a:t>
            </a:r>
            <a:r>
              <a:rPr lang="bg-BG" dirty="0" smtClean="0"/>
              <a:t> – функция за обработка на прекъсване -</a:t>
            </a:r>
            <a:r>
              <a:rPr lang="en-US" dirty="0" smtClean="0"/>
              <a:t> </a:t>
            </a:r>
            <a:r>
              <a:rPr lang="bg-BG" dirty="0" smtClean="0"/>
              <a:t>трябва да е </a:t>
            </a:r>
            <a:r>
              <a:rPr lang="en-US" dirty="0" smtClean="0"/>
              <a:t>void () </a:t>
            </a:r>
            <a:r>
              <a:rPr lang="bg-BG" dirty="0" smtClean="0"/>
              <a:t>и без параметри (и да не връща стойност).</a:t>
            </a:r>
          </a:p>
          <a:p>
            <a:pPr algn="just"/>
            <a:r>
              <a:rPr lang="en-US" b="1" dirty="0" smtClean="0"/>
              <a:t>mode</a:t>
            </a:r>
            <a:r>
              <a:rPr lang="en-US" dirty="0" smtClean="0"/>
              <a:t> – </a:t>
            </a:r>
            <a:r>
              <a:rPr lang="en-US" b="1" dirty="0" smtClean="0"/>
              <a:t>LOW</a:t>
            </a:r>
            <a:r>
              <a:rPr lang="en-US" dirty="0" smtClean="0"/>
              <a:t>,</a:t>
            </a:r>
            <a:r>
              <a:rPr lang="en-US" b="1" dirty="0" smtClean="0"/>
              <a:t> CHANGE</a:t>
            </a:r>
            <a:r>
              <a:rPr lang="en-US" dirty="0" smtClean="0"/>
              <a:t>,</a:t>
            </a:r>
            <a:r>
              <a:rPr lang="en-US" b="1" dirty="0" smtClean="0"/>
              <a:t> RISING</a:t>
            </a:r>
            <a:r>
              <a:rPr lang="en-US" dirty="0" smtClean="0"/>
              <a:t>,</a:t>
            </a:r>
            <a:r>
              <a:rPr lang="en-US" b="1" dirty="0" smtClean="0"/>
              <a:t> FALLING</a:t>
            </a:r>
            <a:r>
              <a:rPr lang="bg-BG" b="1" dirty="0" smtClean="0"/>
              <a:t> </a:t>
            </a:r>
            <a:r>
              <a:rPr lang="en-US" dirty="0" smtClean="0"/>
              <a:t>(</a:t>
            </a:r>
            <a:r>
              <a:rPr lang="bg-BG" dirty="0" smtClean="0"/>
              <a:t>при </a:t>
            </a:r>
            <a:r>
              <a:rPr lang="en-US" dirty="0" smtClean="0"/>
              <a:t>Due </a:t>
            </a:r>
            <a:r>
              <a:rPr lang="bg-BG" dirty="0" smtClean="0"/>
              <a:t>има и</a:t>
            </a:r>
            <a:r>
              <a:rPr lang="en-US" dirty="0" smtClean="0"/>
              <a:t> </a:t>
            </a:r>
            <a:r>
              <a:rPr lang="en-US" b="1" dirty="0" smtClean="0"/>
              <a:t>HIGH</a:t>
            </a:r>
            <a:r>
              <a:rPr lang="bg-BG" dirty="0" smtClean="0"/>
              <a:t>), указва кога точно да се извърши прекъсването (при кое ниво на входния сигнал).</a:t>
            </a:r>
          </a:p>
          <a:p>
            <a:pPr algn="just"/>
            <a:endParaRPr lang="bg-BG" b="1" dirty="0" smtClean="0"/>
          </a:p>
          <a:p>
            <a:pPr algn="just"/>
            <a:r>
              <a:rPr lang="cs-CZ" b="1" dirty="0" err="1" smtClean="0"/>
              <a:t>detachInterrupt</a:t>
            </a:r>
            <a:r>
              <a:rPr lang="cs-CZ" dirty="0" smtClean="0"/>
              <a:t>(</a:t>
            </a:r>
            <a:r>
              <a:rPr lang="cs-CZ" dirty="0" err="1" smtClean="0"/>
              <a:t>interrupt</a:t>
            </a:r>
            <a:r>
              <a:rPr lang="bg-BG" dirty="0" smtClean="0"/>
              <a:t> или </a:t>
            </a:r>
            <a:r>
              <a:rPr lang="en-US" dirty="0" smtClean="0"/>
              <a:t>pin</a:t>
            </a:r>
            <a:r>
              <a:rPr lang="cs-CZ" dirty="0" smtClean="0"/>
              <a:t>)</a:t>
            </a:r>
            <a:r>
              <a:rPr lang="bg-BG" dirty="0" smtClean="0"/>
              <a:t> – премахва свързването на прекъсване. </a:t>
            </a:r>
            <a:endParaRPr lang="en-US" dirty="0" smtClean="0"/>
          </a:p>
          <a:p>
            <a:endParaRPr lang="en-US" dirty="0"/>
          </a:p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delay </a:t>
            </a:r>
            <a:r>
              <a:rPr lang="bg-BG" b="1" dirty="0" smtClean="0">
                <a:solidFill>
                  <a:srgbClr val="FF0000"/>
                </a:solidFill>
              </a:rPr>
              <a:t>и </a:t>
            </a:r>
            <a:r>
              <a:rPr lang="en-US" b="1" dirty="0" err="1" smtClean="0">
                <a:solidFill>
                  <a:srgbClr val="FF0000"/>
                </a:solidFill>
              </a:rPr>
              <a:t>millis</a:t>
            </a:r>
            <a:r>
              <a:rPr lang="bg-BG" b="1" dirty="0" smtClean="0">
                <a:solidFill>
                  <a:srgbClr val="FF0000"/>
                </a:solidFill>
              </a:rPr>
              <a:t>, както и други, разчитащи на прекъсвания в себе си, 	функции, 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bg-BG" b="1" dirty="0" smtClean="0">
                <a:solidFill>
                  <a:srgbClr val="FF0000"/>
                </a:solidFill>
              </a:rPr>
              <a:t>не бива да се извикват вътре в </a:t>
            </a:r>
            <a:r>
              <a:rPr lang="en-US" b="1" dirty="0" smtClean="0">
                <a:solidFill>
                  <a:srgbClr val="FF0000"/>
                </a:solidFill>
              </a:rPr>
              <a:t>ISR</a:t>
            </a:r>
            <a:r>
              <a:rPr lang="bg-BG" b="1" dirty="0" smtClean="0">
                <a:solidFill>
                  <a:srgbClr val="FF0000"/>
                </a:solidFill>
              </a:rPr>
              <a:t> функции (зациклят).  </a:t>
            </a:r>
          </a:p>
          <a:p>
            <a:pPr algn="just"/>
            <a:r>
              <a:rPr lang="bg-BG" b="1" dirty="0" smtClean="0">
                <a:solidFill>
                  <a:srgbClr val="FF0000"/>
                </a:solidFill>
              </a:rPr>
              <a:t>		</a:t>
            </a:r>
            <a:r>
              <a:rPr lang="bg-BG" b="1" dirty="0">
                <a:solidFill>
                  <a:srgbClr val="FF0000"/>
                </a:solidFill>
              </a:rPr>
              <a:t>	</a:t>
            </a:r>
            <a:r>
              <a:rPr lang="en-US" b="1" dirty="0" err="1" smtClean="0">
                <a:solidFill>
                  <a:srgbClr val="FF0000"/>
                </a:solidFill>
              </a:rPr>
              <a:t>delayMicroseconds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bg-BG" b="1" dirty="0" smtClean="0">
                <a:solidFill>
                  <a:srgbClr val="FF0000"/>
                </a:solidFill>
              </a:rPr>
              <a:t>може да се използва в </a:t>
            </a:r>
            <a:r>
              <a:rPr lang="en-US" b="1" dirty="0" smtClean="0">
                <a:solidFill>
                  <a:srgbClr val="FF0000"/>
                </a:solidFill>
              </a:rPr>
              <a:t>ISR. </a:t>
            </a:r>
            <a:endParaRPr lang="bg-BG" b="1" dirty="0" smtClean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6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2800" dirty="0" smtClean="0">
                <a:solidFill>
                  <a:schemeClr val="bg1"/>
                </a:solidFill>
              </a:rPr>
              <a:t>Използване на прекъсвания (</a:t>
            </a:r>
            <a:r>
              <a:rPr lang="en-US" sz="2800" dirty="0" smtClean="0">
                <a:solidFill>
                  <a:schemeClr val="bg1"/>
                </a:solidFill>
              </a:rPr>
              <a:t>interrupts)</a:t>
            </a:r>
            <a:r>
              <a:rPr lang="bg-BG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(</a:t>
            </a:r>
            <a:r>
              <a:rPr lang="bg-BG" sz="2800" dirty="0" smtClean="0">
                <a:solidFill>
                  <a:schemeClr val="bg1"/>
                </a:solidFill>
              </a:rPr>
              <a:t>2/3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371600"/>
            <a:ext cx="8763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dirty="0" smtClean="0"/>
              <a:t>   Понеже се налага използването на глобални променливи за обмен на данни и състояние между функцията за обработка на прекъсване и останалата програма, е задължително използването на </a:t>
            </a:r>
            <a:r>
              <a:rPr lang="en-US" dirty="0" smtClean="0"/>
              <a:t>volatile</a:t>
            </a:r>
            <a:r>
              <a:rPr lang="bg-BG" dirty="0" smtClean="0"/>
              <a:t> променливи</a:t>
            </a:r>
            <a:r>
              <a:rPr lang="en-US" dirty="0" smtClean="0"/>
              <a:t>.</a:t>
            </a:r>
            <a:endParaRPr lang="bg-BG" dirty="0" smtClean="0"/>
          </a:p>
          <a:p>
            <a:pPr algn="just"/>
            <a:endParaRPr lang="bg-BG" dirty="0" smtClean="0"/>
          </a:p>
          <a:p>
            <a:pPr algn="just"/>
            <a:r>
              <a:rPr lang="en-US" b="1" dirty="0" smtClean="0"/>
              <a:t>volatile</a:t>
            </a:r>
            <a:r>
              <a:rPr lang="bg-BG" dirty="0" smtClean="0"/>
              <a:t> – модификатор за променливи, които се променят в функциите за обработка на прекъсване (те са в </a:t>
            </a:r>
            <a:r>
              <a:rPr lang="en-US" dirty="0" smtClean="0"/>
              <a:t>RAM, </a:t>
            </a:r>
            <a:r>
              <a:rPr lang="bg-BG" dirty="0" smtClean="0"/>
              <a:t>не в регистрите на процесора).</a:t>
            </a:r>
          </a:p>
          <a:p>
            <a:pPr algn="just"/>
            <a:r>
              <a:rPr lang="bg-BG" dirty="0" smtClean="0"/>
              <a:t>Пример: </a:t>
            </a:r>
            <a:r>
              <a:rPr lang="en-US" dirty="0" smtClean="0"/>
              <a:t>volatile </a:t>
            </a:r>
            <a:r>
              <a:rPr lang="en-US" dirty="0" err="1" smtClean="0"/>
              <a:t>int</a:t>
            </a:r>
            <a:r>
              <a:rPr lang="en-US" dirty="0" smtClean="0"/>
              <a:t> state = 0;</a:t>
            </a:r>
          </a:p>
          <a:p>
            <a:endParaRPr lang="bg-BG" dirty="0" smtClean="0"/>
          </a:p>
          <a:p>
            <a:r>
              <a:rPr lang="bg-BG" dirty="0" smtClean="0"/>
              <a:t>   Има и функции </a:t>
            </a:r>
            <a:r>
              <a:rPr lang="en-US" b="1" dirty="0" smtClean="0"/>
              <a:t>interrupts</a:t>
            </a:r>
            <a:r>
              <a:rPr lang="en-US" dirty="0" smtClean="0"/>
              <a:t>() </a:t>
            </a:r>
            <a:r>
              <a:rPr lang="bg-BG" dirty="0" smtClean="0"/>
              <a:t>и </a:t>
            </a:r>
            <a:r>
              <a:rPr lang="en-US" b="1" dirty="0" err="1" smtClean="0"/>
              <a:t>noInterrupts</a:t>
            </a:r>
            <a:r>
              <a:rPr lang="en-US" dirty="0" smtClean="0"/>
              <a:t>() </a:t>
            </a:r>
            <a:r>
              <a:rPr lang="bg-BG" dirty="0" smtClean="0"/>
              <a:t>за разрешаване и забрана на прекъсванията при нужда:</a:t>
            </a:r>
          </a:p>
          <a:p>
            <a:endParaRPr lang="bg-BG" dirty="0"/>
          </a:p>
          <a:p>
            <a:r>
              <a:rPr lang="bg-BG" dirty="0" smtClean="0"/>
              <a:t>	</a:t>
            </a:r>
            <a:r>
              <a:rPr lang="en-US" dirty="0" smtClean="0"/>
              <a:t> </a:t>
            </a:r>
            <a:r>
              <a:rPr lang="en-US" dirty="0" err="1"/>
              <a:t>noInterrupts</a:t>
            </a:r>
            <a:r>
              <a:rPr lang="en-US" dirty="0"/>
              <a:t>();</a:t>
            </a:r>
          </a:p>
          <a:p>
            <a:r>
              <a:rPr lang="bg-BG" dirty="0" smtClean="0"/>
              <a:t>	</a:t>
            </a:r>
            <a:r>
              <a:rPr lang="en-US" dirty="0" smtClean="0"/>
              <a:t>  </a:t>
            </a:r>
            <a:r>
              <a:rPr lang="en-US" dirty="0"/>
              <a:t>// </a:t>
            </a:r>
            <a:r>
              <a:rPr lang="bg-BG" dirty="0" smtClean="0"/>
              <a:t>критичен код, чувствителен към времето на изпълнение</a:t>
            </a:r>
          </a:p>
          <a:p>
            <a:r>
              <a:rPr lang="bg-BG" dirty="0" smtClean="0"/>
              <a:t>	 </a:t>
            </a:r>
            <a:r>
              <a:rPr lang="en-US" dirty="0" smtClean="0"/>
              <a:t>interrupts</a:t>
            </a:r>
            <a:r>
              <a:rPr lang="en-US" dirty="0"/>
              <a:t>();</a:t>
            </a:r>
          </a:p>
          <a:p>
            <a:r>
              <a:rPr lang="bg-BG" dirty="0" smtClean="0"/>
              <a:t>	 </a:t>
            </a:r>
            <a:r>
              <a:rPr lang="en-US" dirty="0" smtClean="0"/>
              <a:t> </a:t>
            </a:r>
            <a:r>
              <a:rPr lang="en-US" dirty="0"/>
              <a:t>// </a:t>
            </a:r>
            <a:r>
              <a:rPr lang="bg-BG" dirty="0" smtClean="0"/>
              <a:t>разрешени прекъсвания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4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2800" dirty="0" smtClean="0">
                <a:solidFill>
                  <a:schemeClr val="bg1"/>
                </a:solidFill>
              </a:rPr>
              <a:t>Използване на прекъсвания (</a:t>
            </a:r>
            <a:r>
              <a:rPr lang="en-US" sz="2800" dirty="0" smtClean="0">
                <a:solidFill>
                  <a:schemeClr val="bg1"/>
                </a:solidFill>
              </a:rPr>
              <a:t>interrupts)</a:t>
            </a:r>
            <a:r>
              <a:rPr lang="bg-BG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(</a:t>
            </a:r>
            <a:r>
              <a:rPr lang="bg-BG" sz="2800" dirty="0" smtClean="0">
                <a:solidFill>
                  <a:schemeClr val="bg1"/>
                </a:solidFill>
              </a:rPr>
              <a:t>3/</a:t>
            </a:r>
            <a:r>
              <a:rPr lang="bg-BG" sz="2800" dirty="0" err="1" smtClean="0">
                <a:solidFill>
                  <a:schemeClr val="bg1"/>
                </a:solidFill>
              </a:rPr>
              <a:t>3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37160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bg-BG" dirty="0" smtClean="0"/>
              <a:t>Пример с четене на </a:t>
            </a:r>
            <a:r>
              <a:rPr lang="en-US" dirty="0" smtClean="0"/>
              <a:t>rotary encoder</a:t>
            </a:r>
            <a:r>
              <a:rPr lang="bg-BG" dirty="0" smtClean="0"/>
              <a:t> (датчик за ъгъл на завъртане)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playground.arduino.cc/Main/RotaryEncoders</a:t>
            </a:r>
            <a:r>
              <a:rPr lang="en-US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378" y="2155345"/>
            <a:ext cx="2697480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02" y="1981200"/>
            <a:ext cx="1854200" cy="264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16" y="2155345"/>
            <a:ext cx="4107180" cy="22326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27960" y="4707678"/>
            <a:ext cx="6035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dirty="0" smtClean="0"/>
              <a:t>   Не е подходящо с </a:t>
            </a:r>
            <a:r>
              <a:rPr lang="en-US" dirty="0" smtClean="0"/>
              <a:t>polling, </a:t>
            </a:r>
            <a:r>
              <a:rPr lang="bg-BG" dirty="0" smtClean="0"/>
              <a:t>защото трябва постоянно да се следи – става най-удобно с 2 прекъсвания за всеки </a:t>
            </a:r>
            <a:r>
              <a:rPr lang="bg-BG" dirty="0" err="1" smtClean="0"/>
              <a:t>енкодер</a:t>
            </a:r>
            <a:r>
              <a:rPr lang="bg-BG" dirty="0" smtClean="0"/>
              <a:t>. Затова са най-удобни платки </a:t>
            </a:r>
            <a:r>
              <a:rPr lang="en-US" dirty="0" smtClean="0"/>
              <a:t>Mega </a:t>
            </a:r>
            <a:r>
              <a:rPr lang="bg-BG" dirty="0" smtClean="0"/>
              <a:t>и </a:t>
            </a:r>
            <a:r>
              <a:rPr lang="en-US" dirty="0" smtClean="0"/>
              <a:t>Due, </a:t>
            </a:r>
            <a:r>
              <a:rPr lang="bg-BG" dirty="0" smtClean="0"/>
              <a:t>които имат повече входове за прекъсвания  - 6 и 54 съответно.</a:t>
            </a:r>
            <a:endParaRPr lang="bg-B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9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2800" dirty="0" smtClean="0">
                <a:solidFill>
                  <a:schemeClr val="bg1"/>
                </a:solidFill>
              </a:rPr>
              <a:t>Използване на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bg-BG" sz="2800" dirty="0" smtClean="0">
                <a:solidFill>
                  <a:schemeClr val="bg1"/>
                </a:solidFill>
              </a:rPr>
              <a:t>таймери с </a:t>
            </a:r>
            <a:r>
              <a:rPr lang="en-US" sz="2800" dirty="0" err="1" smtClean="0">
                <a:solidFill>
                  <a:schemeClr val="bg1"/>
                </a:solidFill>
              </a:rPr>
              <a:t>DueTimer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5147" y="1295400"/>
            <a:ext cx="8763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dirty="0" smtClean="0"/>
              <a:t>   Препоръчваме използването на </a:t>
            </a:r>
            <a:r>
              <a:rPr lang="en-US" dirty="0" smtClean="0"/>
              <a:t>open-source </a:t>
            </a:r>
            <a:r>
              <a:rPr lang="bg-BG" dirty="0" smtClean="0"/>
              <a:t>библиотеката </a:t>
            </a:r>
            <a:r>
              <a:rPr lang="en-US" b="1" dirty="0" err="1" smtClean="0"/>
              <a:t>DueTimer</a:t>
            </a:r>
            <a:r>
              <a:rPr lang="en-US" dirty="0" smtClean="0"/>
              <a:t>, </a:t>
            </a:r>
            <a:r>
              <a:rPr lang="bg-BG" dirty="0"/>
              <a:t>която много опростява използването </a:t>
            </a:r>
            <a:r>
              <a:rPr lang="bg-BG" dirty="0" smtClean="0"/>
              <a:t>на таймерите в </a:t>
            </a:r>
            <a:r>
              <a:rPr lang="en-US" dirty="0" smtClean="0"/>
              <a:t>Arduino Due</a:t>
            </a:r>
            <a:r>
              <a:rPr lang="bg-BG" dirty="0" smtClean="0"/>
              <a:t>,</a:t>
            </a:r>
            <a:endParaRPr lang="en-US" dirty="0" smtClean="0"/>
          </a:p>
          <a:p>
            <a:pPr algn="just"/>
            <a:endParaRPr lang="en-US" dirty="0"/>
          </a:p>
          <a:p>
            <a:pPr algn="ctr"/>
            <a:r>
              <a:rPr lang="cs-CZ" dirty="0">
                <a:hlinkClick r:id="rId2"/>
              </a:rPr>
              <a:t>https://</a:t>
            </a:r>
            <a:r>
              <a:rPr lang="cs-CZ" dirty="0" smtClean="0">
                <a:hlinkClick r:id="rId2"/>
              </a:rPr>
              <a:t>github.com/ivanseidel/DueTimer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bg-BG" dirty="0" smtClean="0"/>
              <a:t>тя реализира клас </a:t>
            </a:r>
            <a:r>
              <a:rPr lang="en-US" dirty="0" err="1" smtClean="0"/>
              <a:t>DueTimer</a:t>
            </a:r>
            <a:r>
              <a:rPr lang="en-US" dirty="0" smtClean="0"/>
              <a:t>, </a:t>
            </a:r>
            <a:r>
              <a:rPr lang="bg-BG" dirty="0" smtClean="0"/>
              <a:t>в който по много удобен начин е опростена работата с таймерите. </a:t>
            </a:r>
            <a:r>
              <a:rPr lang="bg-BG" dirty="0" err="1" smtClean="0"/>
              <a:t>Експортва</a:t>
            </a:r>
            <a:r>
              <a:rPr lang="bg-BG" dirty="0" smtClean="0"/>
              <a:t> променливите </a:t>
            </a:r>
            <a:r>
              <a:rPr lang="en-US" dirty="0" smtClean="0"/>
              <a:t>Timer, Timer</a:t>
            </a:r>
            <a:r>
              <a:rPr lang="bg-BG" dirty="0"/>
              <a:t>0</a:t>
            </a:r>
            <a:r>
              <a:rPr lang="en-US" dirty="0" smtClean="0"/>
              <a:t>, …, Timer8</a:t>
            </a:r>
            <a:r>
              <a:rPr lang="bg-BG" dirty="0" smtClean="0"/>
              <a:t>, </a:t>
            </a:r>
            <a:r>
              <a:rPr lang="en-US" dirty="0" smtClean="0"/>
              <a:t>(</a:t>
            </a:r>
            <a:r>
              <a:rPr lang="bg-BG" dirty="0" smtClean="0"/>
              <a:t>Т</a:t>
            </a:r>
            <a:r>
              <a:rPr lang="en-US" dirty="0" err="1" smtClean="0"/>
              <a:t>imer</a:t>
            </a:r>
            <a:r>
              <a:rPr lang="en-US" dirty="0" smtClean="0"/>
              <a:t> </a:t>
            </a:r>
            <a:r>
              <a:rPr lang="bg-BG" dirty="0" smtClean="0"/>
              <a:t>е универсална инстанция, за използване на </a:t>
            </a:r>
            <a:r>
              <a:rPr lang="en-US" dirty="0" err="1" smtClean="0"/>
              <a:t>getAvailable</a:t>
            </a:r>
            <a:r>
              <a:rPr lang="en-US" dirty="0"/>
              <a:t>)</a:t>
            </a:r>
            <a:r>
              <a:rPr lang="en-US" dirty="0" smtClean="0"/>
              <a:t>,</a:t>
            </a:r>
            <a:endParaRPr lang="bg-BG" dirty="0" smtClean="0"/>
          </a:p>
          <a:p>
            <a:pPr algn="just"/>
            <a:r>
              <a:rPr lang="bg-BG" dirty="0" smtClean="0"/>
              <a:t>в които има удобните функции</a:t>
            </a:r>
            <a:r>
              <a:rPr lang="en-US" dirty="0" smtClean="0"/>
              <a:t>:</a:t>
            </a:r>
            <a:endParaRPr lang="bg-BG" dirty="0" smtClean="0"/>
          </a:p>
          <a:p>
            <a:r>
              <a:rPr lang="cs-CZ" b="1" dirty="0" err="1" smtClean="0"/>
              <a:t>attachInterrupt</a:t>
            </a:r>
            <a:r>
              <a:rPr lang="bg-BG" dirty="0" smtClean="0"/>
              <a:t>, </a:t>
            </a:r>
            <a:r>
              <a:rPr lang="en-US" b="1" dirty="0" err="1" smtClean="0"/>
              <a:t>detac</a:t>
            </a:r>
            <a:r>
              <a:rPr lang="cs-CZ" b="1" dirty="0" err="1" smtClean="0"/>
              <a:t>hInterrupt</a:t>
            </a:r>
            <a:r>
              <a:rPr lang="en-US" dirty="0" smtClean="0"/>
              <a:t>, </a:t>
            </a:r>
            <a:r>
              <a:rPr lang="en-US" b="1" dirty="0" smtClean="0"/>
              <a:t>start</a:t>
            </a:r>
            <a:r>
              <a:rPr lang="en-US" dirty="0" smtClean="0"/>
              <a:t>, </a:t>
            </a:r>
            <a:r>
              <a:rPr lang="en-US" b="1" dirty="0" smtClean="0"/>
              <a:t>stop</a:t>
            </a:r>
            <a:r>
              <a:rPr lang="en-US" dirty="0" smtClean="0"/>
              <a:t>, </a:t>
            </a:r>
            <a:r>
              <a:rPr lang="en-US" b="1" dirty="0" err="1" smtClean="0"/>
              <a:t>setFrequency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 smtClean="0"/>
              <a:t> </a:t>
            </a:r>
            <a:r>
              <a:rPr lang="en-US" b="1" dirty="0" err="1" smtClean="0"/>
              <a:t>setPeriod</a:t>
            </a:r>
            <a:r>
              <a:rPr lang="en-US" dirty="0" smtClean="0"/>
              <a:t>.</a:t>
            </a:r>
            <a:endParaRPr lang="bg-BG" dirty="0" smtClean="0"/>
          </a:p>
          <a:p>
            <a:pPr algn="just"/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>   Трябва да се има впредвид, че ако се дефинира </a:t>
            </a:r>
            <a:r>
              <a:rPr lang="cs-CZ" b="1" dirty="0" smtClean="0"/>
              <a:t>USING_SERVO_LIB</a:t>
            </a:r>
            <a:r>
              <a:rPr lang="bg-BG" dirty="0" smtClean="0"/>
              <a:t>, с цел съвместимост, тогава таймери 0, 2, 3, 4 и 5 се резервират за управление на сервомоторите и не са достъпни за използване (остават 1, 6, 7 и 8).</a:t>
            </a:r>
          </a:p>
          <a:p>
            <a:pPr algn="just"/>
            <a:r>
              <a:rPr lang="bg-BG" dirty="0" smtClean="0"/>
              <a:t>   Много е удобна и функцията </a:t>
            </a:r>
            <a:r>
              <a:rPr lang="cs-CZ" b="1" dirty="0" err="1" smtClean="0"/>
              <a:t>getAvailable</a:t>
            </a:r>
            <a:r>
              <a:rPr lang="bg-BG" dirty="0" smtClean="0"/>
              <a:t>, която дава първият свободен таймер, вместо да се грижим с проверка кой е зает или не в момента.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4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2800" dirty="0" smtClean="0">
                <a:solidFill>
                  <a:schemeClr val="bg1"/>
                </a:solidFill>
              </a:rPr>
              <a:t>Използване на</a:t>
            </a:r>
            <a:r>
              <a:rPr lang="en-US" sz="2800" dirty="0" smtClean="0">
                <a:solidFill>
                  <a:schemeClr val="bg1"/>
                </a:solidFill>
              </a:rPr>
              <a:t> RFID </a:t>
            </a:r>
            <a:r>
              <a:rPr lang="bg-BG" sz="2800" dirty="0" smtClean="0">
                <a:solidFill>
                  <a:schemeClr val="bg1"/>
                </a:solidFill>
              </a:rPr>
              <a:t>четец </a:t>
            </a:r>
            <a:r>
              <a:rPr lang="en-US" sz="2800" dirty="0" smtClean="0">
                <a:solidFill>
                  <a:schemeClr val="bg1"/>
                </a:solidFill>
              </a:rPr>
              <a:t>MFRC522 (1/2)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304694"/>
            <a:ext cx="876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dirty="0" smtClean="0"/>
              <a:t>   </a:t>
            </a:r>
            <a:r>
              <a:rPr lang="en-US" dirty="0" smtClean="0"/>
              <a:t>RFID </a:t>
            </a:r>
            <a:r>
              <a:rPr lang="bg-BG" dirty="0" smtClean="0"/>
              <a:t>идентификаторите, по-известни като </a:t>
            </a:r>
            <a:r>
              <a:rPr lang="en-US" dirty="0" smtClean="0"/>
              <a:t>RFID </a:t>
            </a:r>
            <a:r>
              <a:rPr lang="bg-BG" dirty="0" smtClean="0"/>
              <a:t>чипове</a:t>
            </a:r>
            <a:r>
              <a:rPr lang="bg-BG" dirty="0"/>
              <a:t> </a:t>
            </a:r>
            <a:r>
              <a:rPr lang="bg-BG" dirty="0" smtClean="0"/>
              <a:t>или безконтактни карти, навлизат масово в много дейности. </a:t>
            </a:r>
            <a:r>
              <a:rPr lang="cs-CZ" dirty="0" smtClean="0"/>
              <a:t>MFRC522</a:t>
            </a:r>
            <a:r>
              <a:rPr lang="bg-BG" dirty="0" smtClean="0"/>
              <a:t> е модул на </a:t>
            </a:r>
            <a:r>
              <a:rPr lang="en-US" dirty="0" smtClean="0"/>
              <a:t>NXP (Philips)</a:t>
            </a:r>
            <a:r>
              <a:rPr lang="bg-BG" dirty="0" smtClean="0"/>
              <a:t> със </a:t>
            </a:r>
            <a:r>
              <a:rPr lang="en-US" dirty="0" smtClean="0"/>
              <a:t>SPI </a:t>
            </a:r>
            <a:r>
              <a:rPr lang="bg-BG" dirty="0" smtClean="0"/>
              <a:t>интерфейс, който е удобен за връзка с </a:t>
            </a:r>
            <a:r>
              <a:rPr lang="en-US" dirty="0" smtClean="0"/>
              <a:t>Arduino</a:t>
            </a:r>
            <a:r>
              <a:rPr lang="bg-BG" dirty="0" smtClean="0"/>
              <a:t>.</a:t>
            </a:r>
            <a:endParaRPr lang="en-US" dirty="0" smtClean="0"/>
          </a:p>
          <a:p>
            <a:pPr algn="ctr"/>
            <a:r>
              <a:rPr lang="cs-CZ" dirty="0" smtClean="0">
                <a:hlinkClick r:id="rId2"/>
              </a:rPr>
              <a:t>http</a:t>
            </a:r>
            <a:r>
              <a:rPr lang="cs-CZ" dirty="0">
                <a:hlinkClick r:id="rId2"/>
              </a:rPr>
              <a:t>://</a:t>
            </a:r>
            <a:r>
              <a:rPr lang="cs-CZ" dirty="0" smtClean="0">
                <a:hlinkClick r:id="rId2"/>
              </a:rPr>
              <a:t>playground.arduino.cc/Learning/MFRC522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43" y="2791518"/>
            <a:ext cx="304800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808249"/>
            <a:ext cx="3048000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96" y="3234886"/>
            <a:ext cx="1967975" cy="196797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2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143000"/>
            <a:ext cx="8686800" cy="4724400"/>
          </a:xfrm>
        </p:spPr>
        <p:txBody>
          <a:bodyPr>
            <a:noAutofit/>
          </a:bodyPr>
          <a:lstStyle/>
          <a:p>
            <a:pPr algn="just">
              <a:spcAft>
                <a:spcPts val="600"/>
              </a:spcAft>
              <a:buFont typeface="Wingdings" pitchFamily="2" charset="2"/>
              <a:buChar char="q"/>
              <a:defRPr/>
            </a:pPr>
            <a:r>
              <a:rPr lang="en-US" sz="2000" dirty="0" smtClean="0"/>
              <a:t>Arduino </a:t>
            </a:r>
            <a:r>
              <a:rPr lang="bg-BG" sz="2000" dirty="0" smtClean="0"/>
              <a:t>е</a:t>
            </a:r>
            <a:r>
              <a:rPr lang="en-US" sz="2000" dirty="0" smtClean="0"/>
              <a:t> open-source</a:t>
            </a:r>
            <a:r>
              <a:rPr lang="bg-BG" sz="2000" dirty="0" smtClean="0"/>
              <a:t> платформа за физически изчисления (</a:t>
            </a:r>
            <a:r>
              <a:rPr lang="en-US" sz="2000" dirty="0" smtClean="0"/>
              <a:t>physical computing) </a:t>
            </a:r>
            <a:r>
              <a:rPr lang="bg-BG" sz="2000" dirty="0"/>
              <a:t>с </a:t>
            </a:r>
            <a:r>
              <a:rPr lang="bg-BG" sz="2000" dirty="0" smtClean="0"/>
              <a:t>лесни </a:t>
            </a:r>
            <a:r>
              <a:rPr lang="bg-BG" sz="2000" dirty="0"/>
              <a:t>за използване софтуер и хардуер</a:t>
            </a:r>
            <a:r>
              <a:rPr lang="en-US" sz="2000" dirty="0" smtClean="0"/>
              <a:t>. </a:t>
            </a:r>
          </a:p>
          <a:p>
            <a:pPr marL="365760" indent="-256032" algn="just" eaLnBrk="1" fontAlgn="auto" hangingPunct="1">
              <a:spcAft>
                <a:spcPts val="600"/>
              </a:spcAft>
              <a:buFont typeface="Wingdings" pitchFamily="2" charset="2"/>
              <a:buChar char="q"/>
              <a:defRPr/>
            </a:pPr>
            <a:r>
              <a:rPr lang="bg-BG" sz="2000" dirty="0" smtClean="0"/>
              <a:t>Основава се на опростена входно-изходна платка и среда за разработка, която използва </a:t>
            </a:r>
            <a:r>
              <a:rPr lang="en-US" sz="2000" dirty="0" smtClean="0"/>
              <a:t>Processing/</a:t>
            </a:r>
            <a:r>
              <a:rPr lang="en-US" sz="2000" dirty="0" err="1" smtClean="0"/>
              <a:t>Wirng</a:t>
            </a:r>
            <a:r>
              <a:rPr lang="en-US" sz="2000" dirty="0" smtClean="0"/>
              <a:t> </a:t>
            </a:r>
            <a:r>
              <a:rPr lang="bg-BG" sz="2000" dirty="0" smtClean="0"/>
              <a:t>езика</a:t>
            </a:r>
            <a:r>
              <a:rPr lang="en-US" sz="2000" dirty="0" smtClean="0"/>
              <a:t>.</a:t>
            </a:r>
          </a:p>
          <a:p>
            <a:pPr marL="365760" indent="-256032" algn="just" eaLnBrk="1" fontAlgn="auto" hangingPunct="1">
              <a:spcAft>
                <a:spcPts val="600"/>
              </a:spcAft>
              <a:buFont typeface="Wingdings" pitchFamily="2" charset="2"/>
              <a:buChar char="q"/>
              <a:defRPr/>
            </a:pPr>
            <a:r>
              <a:rPr lang="en-US" sz="2000" dirty="0" smtClean="0"/>
              <a:t>Arduino </a:t>
            </a:r>
            <a:r>
              <a:rPr lang="bg-BG" sz="2000" dirty="0" smtClean="0"/>
              <a:t>може да се използва за самостоятелни интерактивни </a:t>
            </a:r>
            <a:r>
              <a:rPr lang="bg-BG" sz="2000" dirty="0" err="1" smtClean="0"/>
              <a:t>джаджи</a:t>
            </a:r>
            <a:r>
              <a:rPr lang="bg-BG" sz="2000" dirty="0" smtClean="0"/>
              <a:t> или да се свърже със софтуер от компютъра ви</a:t>
            </a:r>
            <a:r>
              <a:rPr lang="en-US" sz="2000" dirty="0" smtClean="0"/>
              <a:t>.</a:t>
            </a:r>
          </a:p>
          <a:p>
            <a:pPr marL="365760" indent="-256032" algn="just" eaLnBrk="1" fontAlgn="auto" hangingPunct="1">
              <a:spcAft>
                <a:spcPts val="600"/>
              </a:spcAft>
              <a:buFont typeface="Wingdings" pitchFamily="2" charset="2"/>
              <a:buChar char="q"/>
              <a:defRPr/>
            </a:pPr>
            <a:r>
              <a:rPr lang="bg-BG" sz="2000" dirty="0" smtClean="0"/>
              <a:t>Предназначен е за студенти, хора на изкуството, дизайнери, любители и  всички, които обичат да човъркат технологиите</a:t>
            </a:r>
            <a:r>
              <a:rPr lang="en-US" sz="2000" dirty="0" smtClean="0"/>
              <a:t>.</a:t>
            </a:r>
          </a:p>
          <a:p>
            <a:pPr marL="365760" indent="-256032" algn="just" eaLnBrk="1" fontAlgn="auto" hangingPunct="1">
              <a:spcAft>
                <a:spcPts val="600"/>
              </a:spcAft>
              <a:buFont typeface="Wingdings" pitchFamily="2" charset="2"/>
              <a:buChar char="q"/>
              <a:defRPr/>
            </a:pPr>
            <a:r>
              <a:rPr lang="bg-BG" sz="2000" dirty="0" smtClean="0"/>
              <a:t>Програмира се на</a:t>
            </a:r>
            <a:r>
              <a:rPr lang="en-US" sz="2000" dirty="0" smtClean="0"/>
              <a:t> Arduino Programming Language</a:t>
            </a:r>
            <a:r>
              <a:rPr lang="bg-BG" sz="2000" dirty="0" smtClean="0"/>
              <a:t> </a:t>
            </a:r>
            <a:r>
              <a:rPr lang="en-US" sz="2000" dirty="0" smtClean="0"/>
              <a:t>(APL)</a:t>
            </a:r>
            <a:r>
              <a:rPr lang="bg-BG" sz="2000" dirty="0" smtClean="0"/>
              <a:t> – език, подобен на </a:t>
            </a:r>
            <a:r>
              <a:rPr lang="en-US" sz="2000" dirty="0" smtClean="0"/>
              <a:t>C/C++.</a:t>
            </a:r>
          </a:p>
          <a:p>
            <a:pPr marL="365760" indent="-256032" algn="just" eaLnBrk="1" fontAlgn="auto" hangingPunct="1">
              <a:spcAft>
                <a:spcPts val="600"/>
              </a:spcAft>
              <a:buFont typeface="Wingdings" pitchFamily="2" charset="2"/>
              <a:buChar char="q"/>
              <a:defRPr/>
            </a:pPr>
            <a:r>
              <a:rPr lang="bg-BG" sz="2000" dirty="0" smtClean="0"/>
              <a:t>Доста по-лесен за използване от повечето подобни развойни системи с микроконтролери на пазара</a:t>
            </a:r>
            <a:r>
              <a:rPr lang="en-US" sz="2000" dirty="0" smtClean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642" y="228600"/>
            <a:ext cx="8229600" cy="792162"/>
          </a:xfrm>
          <a:solidFill>
            <a:schemeClr val="tx1"/>
          </a:solidFill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bg-BG" sz="3200" dirty="0" smtClean="0">
                <a:solidFill>
                  <a:schemeClr val="bg1"/>
                </a:solidFill>
              </a:rPr>
              <a:t>   Какво е</a:t>
            </a:r>
            <a:r>
              <a:rPr lang="en-US" sz="3200" dirty="0" smtClean="0">
                <a:solidFill>
                  <a:schemeClr val="bg1"/>
                </a:solidFill>
              </a:rPr>
              <a:t> ARDUINO</a:t>
            </a:r>
            <a:r>
              <a:rPr lang="en-US" sz="32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2800" dirty="0" smtClean="0">
                <a:solidFill>
                  <a:schemeClr val="bg1"/>
                </a:solidFill>
              </a:rPr>
              <a:t>Използване на</a:t>
            </a:r>
            <a:r>
              <a:rPr lang="en-US" sz="2800" dirty="0" smtClean="0">
                <a:solidFill>
                  <a:schemeClr val="bg1"/>
                </a:solidFill>
              </a:rPr>
              <a:t> RFID </a:t>
            </a:r>
            <a:r>
              <a:rPr lang="bg-BG" sz="2800" dirty="0" smtClean="0">
                <a:solidFill>
                  <a:schemeClr val="bg1"/>
                </a:solidFill>
              </a:rPr>
              <a:t>четец </a:t>
            </a:r>
            <a:r>
              <a:rPr lang="en-US" sz="2800" dirty="0" smtClean="0">
                <a:solidFill>
                  <a:schemeClr val="bg1"/>
                </a:solidFill>
              </a:rPr>
              <a:t>MFRC522 (</a:t>
            </a:r>
            <a:r>
              <a:rPr lang="bg-BG" sz="2800" dirty="0" smtClean="0">
                <a:solidFill>
                  <a:schemeClr val="bg1"/>
                </a:solidFill>
              </a:rPr>
              <a:t>2</a:t>
            </a:r>
            <a:r>
              <a:rPr lang="en-US" sz="2800" dirty="0" smtClean="0">
                <a:solidFill>
                  <a:schemeClr val="bg1"/>
                </a:solidFill>
              </a:rPr>
              <a:t>/2)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181" y="1307068"/>
            <a:ext cx="804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www.elecfreaks.com/wiki/index.php?title=MFRC522_Module</a:t>
            </a:r>
            <a:r>
              <a:rPr lang="bg-BG" dirty="0" smtClean="0"/>
              <a:t> </a:t>
            </a:r>
            <a:endParaRPr lang="bg-B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925" y="1737816"/>
            <a:ext cx="6591300" cy="2085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910" y="3780261"/>
            <a:ext cx="6219825" cy="25717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2800" dirty="0" smtClean="0">
                <a:solidFill>
                  <a:schemeClr val="bg1"/>
                </a:solidFill>
              </a:rPr>
              <a:t>Използване на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bg-BG" sz="2800" dirty="0" smtClean="0">
                <a:solidFill>
                  <a:schemeClr val="bg1"/>
                </a:solidFill>
              </a:rPr>
              <a:t>сензор – </a:t>
            </a:r>
            <a:r>
              <a:rPr lang="bg-BG" sz="2800" dirty="0" err="1" smtClean="0">
                <a:solidFill>
                  <a:schemeClr val="bg1"/>
                </a:solidFill>
              </a:rPr>
              <a:t>триосен</a:t>
            </a:r>
            <a:r>
              <a:rPr lang="bg-BG" sz="2800" dirty="0" smtClean="0">
                <a:solidFill>
                  <a:schemeClr val="bg1"/>
                </a:solidFill>
              </a:rPr>
              <a:t> </a:t>
            </a:r>
            <a:r>
              <a:rPr lang="bg-BG" sz="2800" dirty="0" err="1" smtClean="0">
                <a:solidFill>
                  <a:schemeClr val="bg1"/>
                </a:solidFill>
              </a:rPr>
              <a:t>акселерометър</a:t>
            </a:r>
            <a:r>
              <a:rPr lang="bg-BG" sz="2800" dirty="0" smtClean="0">
                <a:solidFill>
                  <a:schemeClr val="bg1"/>
                </a:solidFill>
              </a:rPr>
              <a:t>/жироскоп </a:t>
            </a:r>
            <a:r>
              <a:rPr lang="en-US" sz="2800" dirty="0" smtClean="0">
                <a:solidFill>
                  <a:schemeClr val="bg1"/>
                </a:solidFill>
              </a:rPr>
              <a:t>MPU-6050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300980"/>
            <a:ext cx="86106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bg-BG" dirty="0" smtClean="0"/>
              <a:t>   </a:t>
            </a:r>
            <a:r>
              <a:rPr lang="en-US" dirty="0" smtClean="0"/>
              <a:t>MPU-6050 </a:t>
            </a:r>
            <a:r>
              <a:rPr lang="bg-BG" dirty="0" smtClean="0"/>
              <a:t>е достъпен и удобен за свързване чип тип </a:t>
            </a:r>
            <a:r>
              <a:rPr lang="en-US" dirty="0" smtClean="0"/>
              <a:t>MEMS</a:t>
            </a:r>
            <a:r>
              <a:rPr lang="bg-BG" dirty="0" smtClean="0"/>
              <a:t>, съчетаващ </a:t>
            </a:r>
            <a:r>
              <a:rPr lang="bg-BG" dirty="0" err="1" smtClean="0"/>
              <a:t>триосен</a:t>
            </a:r>
            <a:r>
              <a:rPr lang="bg-BG" dirty="0" smtClean="0"/>
              <a:t> </a:t>
            </a:r>
            <a:r>
              <a:rPr lang="bg-BG" dirty="0" err="1" smtClean="0"/>
              <a:t>акселерометър</a:t>
            </a:r>
            <a:r>
              <a:rPr lang="bg-BG" dirty="0" smtClean="0"/>
              <a:t> и </a:t>
            </a:r>
            <a:r>
              <a:rPr lang="bg-BG" dirty="0" err="1" smtClean="0"/>
              <a:t>триосен</a:t>
            </a:r>
            <a:r>
              <a:rPr lang="bg-BG" dirty="0" smtClean="0"/>
              <a:t> жироскоп, което е много подходящо за получаване на информация за положението в пространството – за роботи, колички, </a:t>
            </a:r>
            <a:r>
              <a:rPr lang="bg-BG" dirty="0" err="1" smtClean="0"/>
              <a:t>джаджи</a:t>
            </a:r>
            <a:r>
              <a:rPr lang="bg-BG" dirty="0" smtClean="0"/>
              <a:t> за управление с жестове – използва </a:t>
            </a:r>
            <a:r>
              <a:rPr lang="en-US" dirty="0" smtClean="0"/>
              <a:t>SPI</a:t>
            </a:r>
            <a:r>
              <a:rPr lang="bg-BG" dirty="0" smtClean="0"/>
              <a:t>.</a:t>
            </a:r>
          </a:p>
          <a:p>
            <a:pPr algn="ctr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playground.arduino.cc/Main/MPU-6050</a:t>
            </a:r>
            <a:endParaRPr lang="bg-BG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0044" y="2997335"/>
            <a:ext cx="2691245" cy="2369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065" y="2860226"/>
            <a:ext cx="3335098" cy="24775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044" y="2801069"/>
            <a:ext cx="3525408" cy="26440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545" y="5215996"/>
            <a:ext cx="2944295" cy="156832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8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2800" dirty="0" smtClean="0">
                <a:solidFill>
                  <a:schemeClr val="bg1"/>
                </a:solidFill>
              </a:rPr>
              <a:t>Използване на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bg-BG" sz="2800" dirty="0" smtClean="0">
                <a:solidFill>
                  <a:schemeClr val="bg1"/>
                </a:solidFill>
              </a:rPr>
              <a:t>сензор за барометрично (атмосферно) налягане – </a:t>
            </a:r>
            <a:r>
              <a:rPr lang="en-US" sz="2800" dirty="0" smtClean="0">
                <a:solidFill>
                  <a:schemeClr val="bg1"/>
                </a:solidFill>
              </a:rPr>
              <a:t>BMP180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300980"/>
            <a:ext cx="8610600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bg-BG" dirty="0" smtClean="0"/>
              <a:t>   </a:t>
            </a:r>
            <a:r>
              <a:rPr lang="en-US" dirty="0" smtClean="0"/>
              <a:t>BMP180 </a:t>
            </a:r>
            <a:r>
              <a:rPr lang="bg-BG" dirty="0" smtClean="0"/>
              <a:t>е подобрен и по-евтин вариант на популярния </a:t>
            </a:r>
            <a:r>
              <a:rPr lang="en-US" dirty="0" smtClean="0"/>
              <a:t>BMP085 </a:t>
            </a:r>
            <a:r>
              <a:rPr lang="bg-BG" dirty="0" smtClean="0"/>
              <a:t>сензор за барометрично налягане. Много е удобен за показване на атмосферното налягане, а след калибриране на морското равнище и за определяне на надморската величина, което е </a:t>
            </a:r>
            <a:r>
              <a:rPr lang="bg-BG" dirty="0"/>
              <a:t>п</a:t>
            </a:r>
            <a:r>
              <a:rPr lang="bg-BG" dirty="0" smtClean="0"/>
              <a:t>одходящо за метеостанции или уреди за самолети и </a:t>
            </a:r>
            <a:r>
              <a:rPr lang="bg-BG" dirty="0" err="1" smtClean="0"/>
              <a:t>въртолети</a:t>
            </a:r>
            <a:r>
              <a:rPr lang="bg-BG" dirty="0" smtClean="0"/>
              <a:t>. Използва </a:t>
            </a:r>
            <a:r>
              <a:rPr lang="en-US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C</a:t>
            </a:r>
            <a:r>
              <a:rPr lang="bg-BG" dirty="0" smtClean="0"/>
              <a:t>.</a:t>
            </a:r>
            <a:r>
              <a:rPr lang="en-US" dirty="0" smtClean="0"/>
              <a:t> </a:t>
            </a:r>
            <a:r>
              <a:rPr lang="bg-BG" dirty="0" smtClean="0"/>
              <a:t>Може да ползвате кода и примерите </a:t>
            </a:r>
            <a:r>
              <a:rPr lang="bg-BG" dirty="0"/>
              <a:t>с</a:t>
            </a:r>
            <a:r>
              <a:rPr lang="bg-BG" dirty="0" smtClean="0"/>
              <a:t> </a:t>
            </a:r>
            <a:r>
              <a:rPr lang="en-US" dirty="0" smtClean="0"/>
              <a:t>BMP085 </a:t>
            </a:r>
            <a:r>
              <a:rPr lang="bg-BG" dirty="0" smtClean="0"/>
              <a:t>за </a:t>
            </a:r>
            <a:r>
              <a:rPr lang="en-US" dirty="0" smtClean="0"/>
              <a:t>BMP180</a:t>
            </a:r>
            <a:r>
              <a:rPr lang="bg-BG" dirty="0" smtClean="0"/>
              <a:t>.</a:t>
            </a:r>
          </a:p>
          <a:p>
            <a:pPr algn="ctr">
              <a:spcAft>
                <a:spcPts val="600"/>
              </a:spcAft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learn.adafruit.com/bmp085</a:t>
            </a:r>
            <a:r>
              <a:rPr lang="en-US" dirty="0" smtClean="0"/>
              <a:t> </a:t>
            </a:r>
            <a:r>
              <a:rPr lang="bg-BG" dirty="0" smtClean="0"/>
              <a:t>  </a:t>
            </a:r>
            <a:r>
              <a:rPr lang="cs-CZ" dirty="0" smtClean="0">
                <a:hlinkClick r:id="rId3"/>
              </a:rPr>
              <a:t>http</a:t>
            </a:r>
            <a:r>
              <a:rPr lang="cs-CZ" dirty="0">
                <a:hlinkClick r:id="rId3"/>
              </a:rPr>
              <a:t>://</a:t>
            </a:r>
            <a:r>
              <a:rPr lang="cs-CZ" dirty="0" smtClean="0">
                <a:hlinkClick r:id="rId3"/>
              </a:rPr>
              <a:t>playground.arduino.cc/Bulgarian/BMP085</a:t>
            </a:r>
            <a:r>
              <a:rPr lang="bg-BG" dirty="0" smtClean="0"/>
              <a:t>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14" y="4038600"/>
            <a:ext cx="1664286" cy="16642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804" y="3723933"/>
            <a:ext cx="3048000" cy="22936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606" y="3682148"/>
            <a:ext cx="3252851" cy="30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9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2800" dirty="0" smtClean="0">
                <a:solidFill>
                  <a:schemeClr val="bg1"/>
                </a:solidFill>
              </a:rPr>
              <a:t>Използване на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bg-BG" sz="2800" dirty="0" smtClean="0">
                <a:solidFill>
                  <a:schemeClr val="bg1"/>
                </a:solidFill>
              </a:rPr>
              <a:t>сензор за влажност и температура – </a:t>
            </a:r>
            <a:r>
              <a:rPr lang="en-US" sz="2800" dirty="0" smtClean="0">
                <a:solidFill>
                  <a:schemeClr val="bg1"/>
                </a:solidFill>
              </a:rPr>
              <a:t>DHT22 (AM2302)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300980"/>
            <a:ext cx="861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bg-BG" dirty="0" smtClean="0"/>
              <a:t>   </a:t>
            </a:r>
            <a:r>
              <a:rPr lang="en-US" dirty="0" smtClean="0"/>
              <a:t>DHT22 </a:t>
            </a:r>
            <a:r>
              <a:rPr lang="bg-BG" dirty="0" smtClean="0"/>
              <a:t>е лесен за използване комбиниран сензор за влажност и температура. Много е удобен за метеостанции, измерването става само след иницииране на сигнал от контролера, през останалото време е в режим на ниска консумация. Използва се еднопосочен протокол с една линия за връзка.</a:t>
            </a:r>
            <a:r>
              <a:rPr lang="en-US" dirty="0" smtClean="0"/>
              <a:t> </a:t>
            </a:r>
            <a:r>
              <a:rPr lang="bg-BG" dirty="0" smtClean="0"/>
              <a:t> Има и версия само за положителни температури (</a:t>
            </a:r>
            <a:r>
              <a:rPr lang="en-US" dirty="0" smtClean="0"/>
              <a:t>DHT11)</a:t>
            </a:r>
            <a:r>
              <a:rPr lang="bg-BG" dirty="0" smtClean="0"/>
              <a:t>, която е по-евтина, но не става за метеостанции (зимния период). 	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playground.arduino.cc/Main/DHTLib</a:t>
            </a:r>
            <a:endParaRPr lang="bg-BG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669" y="3431551"/>
            <a:ext cx="2286000" cy="3299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32" y="3584685"/>
            <a:ext cx="6557868" cy="213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0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2800" dirty="0" smtClean="0">
                <a:solidFill>
                  <a:schemeClr val="bg1"/>
                </a:solidFill>
              </a:rPr>
              <a:t>Използване на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bg-BG" sz="2800" dirty="0" smtClean="0">
                <a:solidFill>
                  <a:schemeClr val="bg1"/>
                </a:solidFill>
              </a:rPr>
              <a:t>сензор за температура  </a:t>
            </a:r>
            <a:r>
              <a:rPr lang="en-US" sz="2800" dirty="0" smtClean="0">
                <a:solidFill>
                  <a:schemeClr val="bg1"/>
                </a:solidFill>
              </a:rPr>
              <a:t>DS18B20</a:t>
            </a:r>
            <a:r>
              <a:rPr lang="bg-BG" sz="2800" dirty="0" smtClean="0">
                <a:solidFill>
                  <a:schemeClr val="bg1"/>
                </a:solidFill>
              </a:rPr>
              <a:t> -</a:t>
            </a:r>
            <a:r>
              <a:rPr lang="en-US" sz="2800" dirty="0" smtClean="0">
                <a:solidFill>
                  <a:schemeClr val="bg1"/>
                </a:solidFill>
              </a:rPr>
              <a:t> Dallas </a:t>
            </a:r>
            <a:r>
              <a:rPr lang="en-US" sz="2800" dirty="0" err="1" smtClean="0">
                <a:solidFill>
                  <a:schemeClr val="bg1"/>
                </a:solidFill>
              </a:rPr>
              <a:t>OneWire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bg-BG" sz="2800" dirty="0" smtClean="0">
                <a:solidFill>
                  <a:schemeClr val="bg1"/>
                </a:solidFill>
              </a:rPr>
              <a:t>протокол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300980"/>
            <a:ext cx="86106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bg-BG" dirty="0" smtClean="0"/>
              <a:t>   </a:t>
            </a:r>
            <a:r>
              <a:rPr lang="en-US" dirty="0" smtClean="0"/>
              <a:t>DS18B20 </a:t>
            </a:r>
            <a:r>
              <a:rPr lang="bg-BG" dirty="0" smtClean="0"/>
              <a:t>е лесен за използване сензор за температура. Много е удобен поради малките си размери и възможността за свързване на множество сензори по 1 линия</a:t>
            </a:r>
            <a:r>
              <a:rPr lang="en-US" dirty="0" smtClean="0"/>
              <a:t> </a:t>
            </a:r>
            <a:r>
              <a:rPr lang="bg-BG" dirty="0" smtClean="0"/>
              <a:t>за комуникация. Използва се протокол с една линия за връзка, но различен от този при </a:t>
            </a:r>
            <a:r>
              <a:rPr lang="en-US" dirty="0" smtClean="0"/>
              <a:t>DHT22</a:t>
            </a:r>
            <a:r>
              <a:rPr lang="bg-BG" dirty="0" smtClean="0"/>
              <a:t> – </a:t>
            </a:r>
            <a:r>
              <a:rPr lang="en-US" dirty="0" smtClean="0"/>
              <a:t>Dallas 1wire (</a:t>
            </a:r>
            <a:r>
              <a:rPr lang="en-US" dirty="0" err="1" smtClean="0"/>
              <a:t>OneWire</a:t>
            </a:r>
            <a:r>
              <a:rPr lang="en-US" dirty="0" smtClean="0"/>
              <a:t>)</a:t>
            </a:r>
            <a:r>
              <a:rPr lang="bg-BG" dirty="0" smtClean="0"/>
              <a:t>, това е двупосочен, </a:t>
            </a:r>
            <a:r>
              <a:rPr lang="bg-BG" dirty="0" err="1" smtClean="0"/>
              <a:t>полу-дуплексен</a:t>
            </a:r>
            <a:r>
              <a:rPr lang="bg-BG" dirty="0" smtClean="0"/>
              <a:t> протокол до 15.4 </a:t>
            </a:r>
            <a:r>
              <a:rPr lang="en-US" dirty="0" smtClean="0"/>
              <a:t>kbps</a:t>
            </a:r>
            <a:r>
              <a:rPr lang="bg-BG" dirty="0" smtClean="0"/>
              <a:t>.</a:t>
            </a:r>
          </a:p>
          <a:p>
            <a:pPr algn="ctr">
              <a:spcAft>
                <a:spcPts val="600"/>
              </a:spcAft>
            </a:pPr>
            <a:r>
              <a:rPr lang="cs-CZ" dirty="0" smtClean="0">
                <a:hlinkClick r:id="rId2"/>
              </a:rPr>
              <a:t>http</a:t>
            </a:r>
            <a:r>
              <a:rPr lang="cs-CZ" dirty="0">
                <a:hlinkClick r:id="rId2"/>
              </a:rPr>
              <a:t>://www.scienceprog.com/understanding-1-wire-interface</a:t>
            </a:r>
            <a:r>
              <a:rPr lang="cs-CZ" dirty="0" smtClean="0">
                <a:hlinkClick r:id="rId2"/>
              </a:rPr>
              <a:t>/</a:t>
            </a:r>
            <a:r>
              <a:rPr lang="bg-BG" dirty="0" smtClean="0"/>
              <a:t> 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playground.arduino.cc/Learning/OneWire</a:t>
            </a:r>
            <a:r>
              <a:rPr lang="en-US" dirty="0" smtClean="0"/>
              <a:t> </a:t>
            </a:r>
            <a:endParaRPr lang="bg-BG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641" y="5576708"/>
            <a:ext cx="902394" cy="11370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64" y="3592458"/>
            <a:ext cx="4931147" cy="19412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31" y="3524183"/>
            <a:ext cx="3566160" cy="2042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92" y="5692108"/>
            <a:ext cx="1955132" cy="9677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327" y="5593766"/>
            <a:ext cx="3863704" cy="301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 smtClean="0"/>
              <a:t>„Паразитно“ захранване по шината за данни</a:t>
            </a:r>
            <a:endParaRPr lang="bg-BG" sz="1200" dirty="0"/>
          </a:p>
        </p:txBody>
      </p:sp>
    </p:spTree>
    <p:extLst>
      <p:ext uri="{BB962C8B-B14F-4D97-AF65-F5344CB8AC3E}">
        <p14:creationId xmlns:p14="http://schemas.microsoft.com/office/powerpoint/2010/main" val="13564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2800" dirty="0" smtClean="0">
                <a:solidFill>
                  <a:schemeClr val="bg1"/>
                </a:solidFill>
              </a:rPr>
              <a:t>Използване на</a:t>
            </a:r>
            <a:r>
              <a:rPr lang="en-US" sz="2800" dirty="0" smtClean="0">
                <a:solidFill>
                  <a:schemeClr val="bg1"/>
                </a:solidFill>
              </a:rPr>
              <a:t> LAN </a:t>
            </a:r>
            <a:r>
              <a:rPr lang="bg-BG" sz="2800" dirty="0" smtClean="0">
                <a:solidFill>
                  <a:schemeClr val="bg1"/>
                </a:solidFill>
              </a:rPr>
              <a:t>модул </a:t>
            </a:r>
            <a:r>
              <a:rPr lang="en-US" sz="2800" dirty="0" err="1" smtClean="0">
                <a:solidFill>
                  <a:schemeClr val="bg1"/>
                </a:solidFill>
              </a:rPr>
              <a:t>Wiznet</a:t>
            </a:r>
            <a:r>
              <a:rPr lang="en-US" sz="2800" dirty="0" smtClean="0">
                <a:solidFill>
                  <a:schemeClr val="bg1"/>
                </a:solidFill>
              </a:rPr>
              <a:t> W5100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300980"/>
            <a:ext cx="861060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Wiznet</a:t>
            </a:r>
            <a:r>
              <a:rPr lang="en-US" dirty="0" smtClean="0"/>
              <a:t> W5100 </a:t>
            </a:r>
            <a:r>
              <a:rPr lang="bg-BG" dirty="0" smtClean="0"/>
              <a:t>е евтин и удобен за използване чип за управление на </a:t>
            </a:r>
            <a:r>
              <a:rPr lang="en-US" dirty="0" smtClean="0"/>
              <a:t>Ethernet </a:t>
            </a:r>
            <a:r>
              <a:rPr lang="bg-BG" dirty="0" smtClean="0"/>
              <a:t>връзка в </a:t>
            </a:r>
            <a:r>
              <a:rPr lang="en-US" dirty="0" smtClean="0"/>
              <a:t>Arduino </a:t>
            </a:r>
            <a:r>
              <a:rPr lang="bg-BG" dirty="0" smtClean="0"/>
              <a:t>– използва </a:t>
            </a:r>
            <a:r>
              <a:rPr lang="en-US" dirty="0" smtClean="0"/>
              <a:t>SPI</a:t>
            </a:r>
            <a:r>
              <a:rPr lang="bg-BG" dirty="0" smtClean="0"/>
              <a:t>.</a:t>
            </a:r>
            <a:r>
              <a:rPr lang="bg-BG" dirty="0"/>
              <a:t> </a:t>
            </a:r>
            <a:r>
              <a:rPr lang="bg-BG" dirty="0" smtClean="0"/>
              <a:t>Наличен е, както в отделни модули, така и комбиниран с </a:t>
            </a:r>
            <a:r>
              <a:rPr lang="en-US" dirty="0" smtClean="0"/>
              <a:t>Arduino </a:t>
            </a:r>
            <a:r>
              <a:rPr lang="bg-BG" dirty="0" smtClean="0"/>
              <a:t>платки и </a:t>
            </a:r>
            <a:r>
              <a:rPr lang="en-US" dirty="0" smtClean="0"/>
              <a:t>shields. </a:t>
            </a:r>
            <a:r>
              <a:rPr lang="bg-BG" dirty="0" smtClean="0"/>
              <a:t>Често е комбиниран с (</a:t>
            </a:r>
            <a:r>
              <a:rPr lang="en-US" dirty="0" smtClean="0"/>
              <a:t>micro)SD </a:t>
            </a:r>
            <a:r>
              <a:rPr lang="bg-BG" dirty="0" smtClean="0"/>
              <a:t>слот.</a:t>
            </a:r>
            <a:r>
              <a:rPr lang="en-US" dirty="0" smtClean="0"/>
              <a:t> </a:t>
            </a:r>
            <a:r>
              <a:rPr lang="bg-BG" dirty="0" smtClean="0"/>
              <a:t> Има много библиотеки, освен стандартната, което го прави много подходящ за проекти, свързващи се с </a:t>
            </a:r>
            <a:r>
              <a:rPr lang="en-US" dirty="0" smtClean="0"/>
              <a:t>Internet</a:t>
            </a:r>
            <a:r>
              <a:rPr lang="bg-BG" dirty="0" smtClean="0"/>
              <a:t> – </a:t>
            </a:r>
            <a:r>
              <a:rPr lang="bg-BG" dirty="0" err="1" smtClean="0"/>
              <a:t>сървери</a:t>
            </a:r>
            <a:r>
              <a:rPr lang="bg-BG" dirty="0" smtClean="0"/>
              <a:t>, </a:t>
            </a:r>
            <a:r>
              <a:rPr lang="bg-BG" dirty="0" err="1" smtClean="0"/>
              <a:t>логери</a:t>
            </a:r>
            <a:r>
              <a:rPr lang="bg-BG" dirty="0" smtClean="0"/>
              <a:t>, клиенти, сигнализации и аларми и </a:t>
            </a:r>
            <a:r>
              <a:rPr lang="en-US" dirty="0" err="1" smtClean="0"/>
              <a:t>IoT</a:t>
            </a:r>
            <a:r>
              <a:rPr lang="bg-BG" dirty="0" smtClean="0"/>
              <a:t>. </a:t>
            </a:r>
          </a:p>
          <a:p>
            <a:pPr algn="ctr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arduino.cc/en/Reference/Ethernet</a:t>
            </a:r>
            <a:r>
              <a:rPr lang="en-US" dirty="0" smtClean="0"/>
              <a:t> </a:t>
            </a:r>
            <a:endParaRPr lang="bg-BG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371388"/>
            <a:ext cx="2913560" cy="2148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20" y="3437275"/>
            <a:ext cx="2506956" cy="19487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434" y="3350315"/>
            <a:ext cx="2810464" cy="202457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53" y="5400906"/>
            <a:ext cx="2928255" cy="135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4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2800" dirty="0" smtClean="0">
                <a:solidFill>
                  <a:schemeClr val="bg1"/>
                </a:solidFill>
              </a:rPr>
              <a:t>Използване на</a:t>
            </a:r>
            <a:r>
              <a:rPr lang="en-US" sz="2800" dirty="0" smtClean="0">
                <a:solidFill>
                  <a:schemeClr val="bg1"/>
                </a:solidFill>
              </a:rPr>
              <a:t> nRF24L01</a:t>
            </a:r>
            <a:r>
              <a:rPr lang="bg-BG" sz="2800" dirty="0" smtClean="0">
                <a:solidFill>
                  <a:schemeClr val="bg1"/>
                </a:solidFill>
              </a:rPr>
              <a:t> безжични модули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219200"/>
            <a:ext cx="861060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bg-BG" dirty="0" smtClean="0"/>
              <a:t>   </a:t>
            </a:r>
            <a:r>
              <a:rPr lang="cs-CZ" dirty="0" smtClean="0"/>
              <a:t>nRF24L01</a:t>
            </a:r>
            <a:r>
              <a:rPr lang="bg-BG" dirty="0" smtClean="0"/>
              <a:t> е евтин и удобен за употреба </a:t>
            </a:r>
            <a:r>
              <a:rPr lang="bg-BG" dirty="0" err="1" smtClean="0"/>
              <a:t>чип-трансивър</a:t>
            </a:r>
            <a:r>
              <a:rPr lang="bg-BG" dirty="0" smtClean="0"/>
              <a:t> за безжична връзка на 2.4</a:t>
            </a:r>
            <a:r>
              <a:rPr lang="en-US" dirty="0" smtClean="0"/>
              <a:t>GHz</a:t>
            </a:r>
            <a:r>
              <a:rPr lang="bg-BG" dirty="0" smtClean="0"/>
              <a:t> с вградено управление на протокола за връзка, използващ </a:t>
            </a:r>
            <a:r>
              <a:rPr lang="en-US" dirty="0" smtClean="0"/>
              <a:t>SPI </a:t>
            </a:r>
            <a:r>
              <a:rPr lang="bg-BG" dirty="0" smtClean="0"/>
              <a:t>за връзка с </a:t>
            </a:r>
            <a:r>
              <a:rPr lang="en-US" dirty="0" smtClean="0"/>
              <a:t>Arduino</a:t>
            </a:r>
            <a:r>
              <a:rPr lang="bg-BG" dirty="0" smtClean="0"/>
              <a:t>.  Реализирана е </a:t>
            </a:r>
            <a:r>
              <a:rPr lang="en-US" dirty="0" smtClean="0"/>
              <a:t>Enhanced </a:t>
            </a:r>
            <a:r>
              <a:rPr lang="en-US" dirty="0" err="1" smtClean="0"/>
              <a:t>ShockBurst</a:t>
            </a:r>
            <a:r>
              <a:rPr lang="en-US" dirty="0" smtClean="0"/>
              <a:t> </a:t>
            </a:r>
            <a:r>
              <a:rPr lang="bg-BG" dirty="0" smtClean="0"/>
              <a:t>пакетна комуникация и </a:t>
            </a:r>
            <a:r>
              <a:rPr lang="en-US" dirty="0" smtClean="0"/>
              <a:t>GFSK </a:t>
            </a:r>
            <a:r>
              <a:rPr lang="bg-BG" dirty="0" smtClean="0"/>
              <a:t>модулация до 2</a:t>
            </a:r>
            <a:r>
              <a:rPr lang="en-US" dirty="0" smtClean="0"/>
              <a:t>Mbit/s</a:t>
            </a:r>
            <a:r>
              <a:rPr lang="bg-BG" dirty="0" smtClean="0"/>
              <a:t> скорост на трансфер.</a:t>
            </a:r>
            <a:r>
              <a:rPr lang="en-US" dirty="0" smtClean="0"/>
              <a:t> </a:t>
            </a:r>
            <a:r>
              <a:rPr lang="bg-BG" dirty="0" smtClean="0"/>
              <a:t>Много е удобен за връзка м/у няколко платки или сензори (като за сензорите се използват отделни, по-евтини, </a:t>
            </a:r>
            <a:r>
              <a:rPr lang="en-US" dirty="0" smtClean="0"/>
              <a:t>Arduino </a:t>
            </a:r>
            <a:r>
              <a:rPr lang="bg-BG" dirty="0" smtClean="0"/>
              <a:t>платки).</a:t>
            </a:r>
          </a:p>
          <a:p>
            <a:pPr algn="ctr">
              <a:spcAft>
                <a:spcPts val="600"/>
              </a:spcAft>
            </a:pPr>
            <a:r>
              <a:rPr lang="cs-CZ" dirty="0">
                <a:hlinkClick r:id="rId2"/>
              </a:rPr>
              <a:t>http://</a:t>
            </a:r>
            <a:r>
              <a:rPr lang="cs-CZ" dirty="0" smtClean="0">
                <a:hlinkClick r:id="rId2"/>
              </a:rPr>
              <a:t>playground.arduino.cc/InterfacingWithHardware/Nrf24L01</a:t>
            </a:r>
            <a:r>
              <a:rPr lang="bg-BG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043" y="3222782"/>
            <a:ext cx="6245476" cy="3177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8" y="3492192"/>
            <a:ext cx="2365710" cy="236571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4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2800" dirty="0" smtClean="0">
                <a:solidFill>
                  <a:schemeClr val="bg1"/>
                </a:solidFill>
              </a:rPr>
              <a:t>Използване на</a:t>
            </a:r>
            <a:r>
              <a:rPr lang="en-US" sz="2800" dirty="0" smtClean="0">
                <a:solidFill>
                  <a:schemeClr val="bg1"/>
                </a:solidFill>
              </a:rPr>
              <a:t> DS1307 RTC </a:t>
            </a:r>
            <a:r>
              <a:rPr lang="bg-BG" sz="2800" dirty="0" smtClean="0">
                <a:solidFill>
                  <a:schemeClr val="bg1"/>
                </a:solidFill>
              </a:rPr>
              <a:t>часовник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295400"/>
            <a:ext cx="861060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bg-BG" dirty="0" smtClean="0"/>
              <a:t>   </a:t>
            </a:r>
            <a:r>
              <a:rPr lang="en-US" dirty="0" smtClean="0"/>
              <a:t>DS1307 </a:t>
            </a:r>
            <a:r>
              <a:rPr lang="bg-BG" dirty="0" smtClean="0"/>
              <a:t>е евтин и удобен за употреба чип за часовник за реално време, използващ двупроводен</a:t>
            </a:r>
            <a:r>
              <a:rPr lang="en-US" dirty="0" smtClean="0"/>
              <a:t> I</a:t>
            </a:r>
            <a:r>
              <a:rPr lang="en-US" baseline="30000" dirty="0" smtClean="0"/>
              <a:t>2</a:t>
            </a:r>
            <a:r>
              <a:rPr lang="en-US" dirty="0" smtClean="0"/>
              <a:t>C</a:t>
            </a:r>
            <a:r>
              <a:rPr lang="bg-BG" dirty="0" smtClean="0"/>
              <a:t> протокол за връзка с </a:t>
            </a:r>
            <a:r>
              <a:rPr lang="en-US" dirty="0" smtClean="0"/>
              <a:t>Arduino</a:t>
            </a:r>
            <a:r>
              <a:rPr lang="bg-BG" dirty="0" smtClean="0"/>
              <a:t>. Много често се комбинира с 4К </a:t>
            </a:r>
            <a:r>
              <a:rPr lang="en-US" dirty="0" smtClean="0"/>
              <a:t>EEPROM </a:t>
            </a:r>
            <a:r>
              <a:rPr lang="bg-BG" dirty="0" smtClean="0"/>
              <a:t>на същата платка, за да може да се пазят настройки и данни. 3 волтовата </a:t>
            </a:r>
            <a:r>
              <a:rPr lang="bg-BG" dirty="0" err="1" smtClean="0"/>
              <a:t>литиева</a:t>
            </a:r>
            <a:r>
              <a:rPr lang="bg-BG" dirty="0" smtClean="0"/>
              <a:t> батерия може да държи времето актуално до 5 години. Удобно се комбинира с модулите за</a:t>
            </a:r>
            <a:r>
              <a:rPr lang="en-US" dirty="0" smtClean="0"/>
              <a:t> SD </a:t>
            </a:r>
            <a:r>
              <a:rPr lang="bg-BG" dirty="0" smtClean="0"/>
              <a:t>карти, за да може да се поддържа коректно времето на файловете. Да се внимава, защото чиповете </a:t>
            </a:r>
            <a:r>
              <a:rPr lang="en-US" dirty="0" smtClean="0"/>
              <a:t>DS1307 </a:t>
            </a:r>
            <a:r>
              <a:rPr lang="bg-BG" dirty="0" smtClean="0"/>
              <a:t>са за 5</a:t>
            </a:r>
            <a:r>
              <a:rPr lang="en-US" dirty="0" smtClean="0"/>
              <a:t>V</a:t>
            </a:r>
            <a:r>
              <a:rPr lang="bg-BG" dirty="0" smtClean="0"/>
              <a:t> - налага се преобразуване на нивото с</a:t>
            </a:r>
            <a:r>
              <a:rPr lang="en-US" dirty="0" smtClean="0"/>
              <a:t> 1.5</a:t>
            </a:r>
            <a:r>
              <a:rPr lang="bg-BG" dirty="0" smtClean="0"/>
              <a:t>к</a:t>
            </a:r>
            <a:r>
              <a:rPr lang="el-GR" dirty="0" smtClean="0"/>
              <a:t>Ω</a:t>
            </a:r>
            <a:r>
              <a:rPr lang="bg-BG" dirty="0" smtClean="0"/>
              <a:t> </a:t>
            </a:r>
            <a:r>
              <a:rPr lang="en-US" dirty="0" smtClean="0"/>
              <a:t>pull-up</a:t>
            </a:r>
            <a:r>
              <a:rPr lang="bg-BG" dirty="0" smtClean="0"/>
              <a:t> резистори при свързване с 3.3 волтови платки като </a:t>
            </a:r>
            <a:r>
              <a:rPr lang="en-US" dirty="0" smtClean="0"/>
              <a:t>Due </a:t>
            </a:r>
            <a:r>
              <a:rPr lang="bg-BG" dirty="0" smtClean="0"/>
              <a:t>и </a:t>
            </a:r>
            <a:r>
              <a:rPr lang="en-US" dirty="0" smtClean="0"/>
              <a:t>Leonardo.</a:t>
            </a:r>
          </a:p>
          <a:p>
            <a:pPr algn="ctr">
              <a:spcAft>
                <a:spcPts val="600"/>
              </a:spcAft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cs-CZ" dirty="0" smtClean="0">
                <a:hlinkClick r:id="rId2"/>
              </a:rPr>
              <a:t>http</a:t>
            </a:r>
            <a:r>
              <a:rPr lang="cs-CZ" dirty="0">
                <a:hlinkClick r:id="rId2"/>
              </a:rPr>
              <a:t>://</a:t>
            </a:r>
            <a:r>
              <a:rPr lang="cs-CZ" dirty="0" smtClean="0">
                <a:hlinkClick r:id="rId2"/>
              </a:rPr>
              <a:t>www.pjrc.com/teensy/td_libs_DS1307RTC.html</a:t>
            </a:r>
            <a:r>
              <a:rPr lang="bg-BG" dirty="0" smtClean="0"/>
              <a:t>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2" y="4397307"/>
            <a:ext cx="1706880" cy="1676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237" y="4338601"/>
            <a:ext cx="2002968" cy="17821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08" y="4222172"/>
            <a:ext cx="2670764" cy="195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6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2800" dirty="0" smtClean="0">
                <a:solidFill>
                  <a:schemeClr val="bg1"/>
                </a:solidFill>
              </a:rPr>
              <a:t>Използване на външно захранване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219200"/>
            <a:ext cx="86106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bg-BG" dirty="0"/>
              <a:t> </a:t>
            </a:r>
            <a:r>
              <a:rPr lang="bg-BG" dirty="0" smtClean="0"/>
              <a:t>  При първоначалното разработване, </a:t>
            </a:r>
            <a:r>
              <a:rPr lang="en-US" dirty="0" smtClean="0"/>
              <a:t>Arduino </a:t>
            </a:r>
            <a:r>
              <a:rPr lang="bg-BG" dirty="0" smtClean="0"/>
              <a:t>може да се захранва от компютъра по </a:t>
            </a:r>
            <a:r>
              <a:rPr lang="en-US" dirty="0" smtClean="0"/>
              <a:t>USB </a:t>
            </a:r>
            <a:r>
              <a:rPr lang="bg-BG" dirty="0" smtClean="0"/>
              <a:t>порта, но при конкретната реализация на самостоятелен, работещ постоянно проект, се налага да се осигури постоянно, отделно захранващо напрежение с необходимата мощност.</a:t>
            </a:r>
          </a:p>
          <a:p>
            <a:pPr algn="just">
              <a:spcAft>
                <a:spcPts val="600"/>
              </a:spcAft>
            </a:pPr>
            <a:r>
              <a:rPr lang="bg-BG" dirty="0"/>
              <a:t> </a:t>
            </a:r>
            <a:r>
              <a:rPr lang="bg-BG" dirty="0" smtClean="0"/>
              <a:t>  По принцип, повечето платки </a:t>
            </a:r>
            <a:r>
              <a:rPr lang="en-US" dirty="0" smtClean="0"/>
              <a:t>Arduino </a:t>
            </a:r>
            <a:r>
              <a:rPr lang="bg-BG" dirty="0" smtClean="0"/>
              <a:t>имат куплунг за външно захранване, който приема от 6 до 20 волта, но се препоръчва 9 или 12 волта, 250</a:t>
            </a:r>
            <a:r>
              <a:rPr lang="en-US" dirty="0" smtClean="0"/>
              <a:t>mA </a:t>
            </a:r>
            <a:r>
              <a:rPr lang="bg-BG" dirty="0" smtClean="0"/>
              <a:t>(ако няма допълнителна консумация от сензори, дисплеи и </a:t>
            </a:r>
            <a:r>
              <a:rPr lang="en-US" dirty="0" smtClean="0"/>
              <a:t>shields)</a:t>
            </a:r>
            <a:r>
              <a:rPr lang="bg-BG" dirty="0" smtClean="0"/>
              <a:t>, 2.</a:t>
            </a:r>
            <a:r>
              <a:rPr lang="en-US" dirty="0" smtClean="0"/>
              <a:t>1mm </a:t>
            </a:r>
            <a:r>
              <a:rPr lang="bg-BG" dirty="0" smtClean="0"/>
              <a:t>кръгъл, с плюс в центъра.</a:t>
            </a:r>
          </a:p>
          <a:p>
            <a:pPr algn="just">
              <a:spcAft>
                <a:spcPts val="600"/>
              </a:spcAft>
            </a:pPr>
            <a:r>
              <a:rPr lang="bg-BG" dirty="0" smtClean="0"/>
              <a:t>  </a:t>
            </a:r>
            <a:r>
              <a:rPr lang="bg-BG" dirty="0"/>
              <a:t>Има и възможност да се използва и батерийно </a:t>
            </a:r>
            <a:r>
              <a:rPr lang="bg-BG" dirty="0" smtClean="0"/>
              <a:t>захранване 9 или 12 волта, чрез </a:t>
            </a:r>
            <a:r>
              <a:rPr lang="bg-BG" dirty="0"/>
              <a:t>куплунга за външно захранване</a:t>
            </a:r>
            <a:r>
              <a:rPr lang="bg-BG" dirty="0" smtClean="0"/>
              <a:t>.</a:t>
            </a:r>
          </a:p>
          <a:p>
            <a:pPr algn="just">
              <a:spcAft>
                <a:spcPts val="600"/>
              </a:spcAft>
            </a:pPr>
            <a:r>
              <a:rPr lang="bg-BG" dirty="0" smtClean="0"/>
              <a:t>  Може да се използва и </a:t>
            </a:r>
            <a:r>
              <a:rPr lang="en-US" dirty="0" smtClean="0"/>
              <a:t>USB </a:t>
            </a:r>
            <a:r>
              <a:rPr lang="bg-BG" dirty="0" smtClean="0"/>
              <a:t>захранващ адаптер 5</a:t>
            </a:r>
            <a:r>
              <a:rPr lang="en-US" dirty="0" smtClean="0"/>
              <a:t>V, 1A </a:t>
            </a:r>
            <a:r>
              <a:rPr lang="bg-BG" dirty="0" smtClean="0"/>
              <a:t>в </a:t>
            </a:r>
            <a:r>
              <a:rPr lang="en-US" dirty="0" smtClean="0"/>
              <a:t>USB </a:t>
            </a:r>
            <a:r>
              <a:rPr lang="bg-BG" dirty="0" smtClean="0"/>
              <a:t>порта.</a:t>
            </a:r>
          </a:p>
          <a:p>
            <a:pPr algn="ctr">
              <a:spcAft>
                <a:spcPts val="600"/>
              </a:spcAft>
            </a:pPr>
            <a:r>
              <a:rPr lang="cs-CZ" dirty="0" smtClean="0">
                <a:hlinkClick r:id="rId2"/>
              </a:rPr>
              <a:t>http</a:t>
            </a:r>
            <a:r>
              <a:rPr lang="cs-CZ" dirty="0">
                <a:hlinkClick r:id="rId2"/>
              </a:rPr>
              <a:t>://</a:t>
            </a:r>
            <a:r>
              <a:rPr lang="cs-CZ" dirty="0" smtClean="0">
                <a:hlinkClick r:id="rId2"/>
              </a:rPr>
              <a:t>playground.arduino.cc/Learning/WhatAdapter</a:t>
            </a:r>
            <a:r>
              <a:rPr lang="bg-BG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154" y="4856053"/>
            <a:ext cx="2369561" cy="1919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876800"/>
            <a:ext cx="2221741" cy="177739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1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2800" dirty="0" smtClean="0">
                <a:solidFill>
                  <a:schemeClr val="bg1"/>
                </a:solidFill>
              </a:rPr>
              <a:t>Следващ етап - </a:t>
            </a:r>
            <a:r>
              <a:rPr lang="en-US" sz="2800" dirty="0" smtClean="0">
                <a:solidFill>
                  <a:schemeClr val="bg1"/>
                </a:solidFill>
              </a:rPr>
              <a:t>Raspberry Pi 3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1252654"/>
            <a:ext cx="861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1.2GHz </a:t>
            </a:r>
            <a:r>
              <a:rPr lang="cs-C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64-bit quad-core ARMv8 </a:t>
            </a:r>
            <a:r>
              <a:rPr lang="cs-CZ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CPU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</a:t>
            </a:r>
            <a:r>
              <a:rPr lang="cs-CZ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VideoCore </a:t>
            </a:r>
            <a:r>
              <a:rPr lang="cs-C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 3D graphics </a:t>
            </a:r>
            <a:r>
              <a:rPr lang="cs-CZ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core</a:t>
            </a:r>
            <a:endParaRPr lang="cs-CZ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cs-C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802.11n Wireless </a:t>
            </a:r>
            <a:r>
              <a:rPr lang="cs-CZ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cs-CZ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Bluetooth 4.1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cs-CZ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Bluetooth </a:t>
            </a:r>
            <a:r>
              <a:rPr lang="cs-C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 Energy (BLE)</a:t>
            </a:r>
            <a:br>
              <a:rPr lang="cs-C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cs-CZ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cs-C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USB </a:t>
            </a:r>
            <a:r>
              <a:rPr lang="cs-CZ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cs-CZ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 </a:t>
            </a:r>
            <a:r>
              <a:rPr lang="cs-C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GPIO </a:t>
            </a:r>
            <a:r>
              <a:rPr lang="cs-CZ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cs-CZ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 </a:t>
            </a:r>
            <a:r>
              <a:rPr lang="cs-C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HDMI </a:t>
            </a:r>
            <a:r>
              <a:rPr lang="cs-CZ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cs-CZ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 </a:t>
            </a:r>
            <a:r>
              <a:rPr lang="cs-C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</a:t>
            </a:r>
          </a:p>
          <a:p>
            <a:r>
              <a:rPr lang="cs-C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Combined 3.5mm audio jack and composite </a:t>
            </a:r>
            <a:r>
              <a:rPr lang="cs-CZ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(also HDMI audio)</a:t>
            </a:r>
            <a:endParaRPr lang="cs-CZ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cs-C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Camera interface (CSI</a:t>
            </a:r>
            <a:r>
              <a:rPr lang="cs-CZ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cs-CZ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 </a:t>
            </a:r>
            <a:r>
              <a:rPr lang="cs-C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(DSI)</a:t>
            </a:r>
          </a:p>
          <a:p>
            <a:r>
              <a:rPr lang="cs-C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 SD card </a:t>
            </a:r>
            <a:r>
              <a:rPr lang="cs-CZ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slot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RPI3 </a:t>
            </a:r>
            <a: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изисква 5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 2.0 </a:t>
            </a:r>
            <a: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 2.5 Ампера захранване</a:t>
            </a:r>
          </a:p>
          <a:p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Пълна софтуерна съвместимост с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 Pi 1 &amp; 2 </a:t>
            </a:r>
            <a: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моделите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Налични са следните операционни системи</a:t>
            </a:r>
            <a:r>
              <a:rPr lang="bg-BG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ПЪЛНОЦЕННА ОС! </a:t>
            </a:r>
            <a:r>
              <a:rPr lang="cs-CZ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https</a:t>
            </a:r>
            <a:r>
              <a:rPr lang="cs-CZ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://www.raspberrypi.org/downloads</a:t>
            </a:r>
            <a:r>
              <a:rPr lang="cs-CZ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/</a:t>
            </a:r>
            <a: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cs-CZ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Raspbian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Debian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клонинг)</a:t>
            </a:r>
            <a:b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Ubuntu Mate </a:t>
            </a:r>
            <a: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Snappy Ubuntu Core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10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Core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Source Media Center  </a:t>
            </a:r>
            <a: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Open Embedded Linux Entertainment Centre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RISC OC (</a:t>
            </a:r>
            <a: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 е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Linux)</a:t>
            </a:r>
            <a: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други ОС, базирани на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endParaRPr lang="bg-B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</a:t>
            </a:r>
          </a:p>
          <a:p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</a:p>
          <a:p>
            <a: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Цена 35$ (ориентировъчна)</a:t>
            </a:r>
            <a:endParaRPr lang="cs-CZ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2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Content Placeholder 3" descr="ARDUIIIIII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r="20370" b="327"/>
          <a:stretch>
            <a:fillRect/>
          </a:stretch>
        </p:blipFill>
        <p:spPr>
          <a:xfrm>
            <a:off x="2075970" y="1248939"/>
            <a:ext cx="6646863" cy="49371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600" dirty="0" smtClean="0">
                <a:solidFill>
                  <a:schemeClr val="bg1"/>
                </a:solidFill>
              </a:rPr>
              <a:t>ARDUINO</a:t>
            </a:r>
            <a:r>
              <a:rPr lang="bg-BG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Uno (8 bit, </a:t>
            </a:r>
            <a:r>
              <a:rPr lang="en-US" sz="3600" dirty="0" err="1" smtClean="0">
                <a:solidFill>
                  <a:schemeClr val="bg1"/>
                </a:solidFill>
              </a:rPr>
              <a:t>atMega</a:t>
            </a:r>
            <a:r>
              <a:rPr lang="en-US" sz="3600" dirty="0" smtClean="0">
                <a:solidFill>
                  <a:schemeClr val="bg1"/>
                </a:solidFill>
              </a:rPr>
              <a:t>)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q"/>
            </a:pPr>
            <a:r>
              <a:rPr lang="bg-BG" altLang="bg-BG" sz="1800" dirty="0" smtClean="0"/>
              <a:t>Различават се по размер, възможности (брой входове, начин на захранване), използвания микроконтролер</a:t>
            </a:r>
            <a:r>
              <a:rPr lang="bg-BG" altLang="bg-BG" sz="1800" dirty="0"/>
              <a:t> </a:t>
            </a:r>
            <a:r>
              <a:rPr lang="bg-BG" altLang="bg-BG" sz="1800" dirty="0" smtClean="0"/>
              <a:t>и др.</a:t>
            </a:r>
            <a:endParaRPr lang="en-US" altLang="bg-BG" sz="1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sz="4000" dirty="0" smtClean="0">
                <a:solidFill>
                  <a:schemeClr val="bg1"/>
                </a:solidFill>
              </a:rPr>
              <a:t>Версии на 8 битовите </a:t>
            </a:r>
            <a:r>
              <a:rPr lang="en-US" sz="4000" dirty="0" smtClean="0">
                <a:solidFill>
                  <a:schemeClr val="bg1"/>
                </a:solidFill>
              </a:rPr>
              <a:t>Arduino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3316" name="Picture 3" descr="a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4" t="5421" r="22501" b="6023"/>
          <a:stretch>
            <a:fillRect/>
          </a:stretch>
        </p:blipFill>
        <p:spPr bwMode="auto">
          <a:xfrm>
            <a:off x="1905000" y="2267421"/>
            <a:ext cx="49530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12"/>
          <p:cNvSpPr>
            <a:spLocks noGrp="1"/>
          </p:cNvSpPr>
          <p:nvPr>
            <p:ph idx="1"/>
          </p:nvPr>
        </p:nvSpPr>
        <p:spPr>
          <a:xfrm>
            <a:off x="533400" y="990600"/>
            <a:ext cx="8229600" cy="4711891"/>
          </a:xfrm>
        </p:spPr>
        <p:txBody>
          <a:bodyPr/>
          <a:lstStyle/>
          <a:p>
            <a:pPr eaLnBrk="1" hangingPunct="1">
              <a:buFont typeface="Wingdings" pitchFamily="2" charset="2"/>
              <a:buChar char="q"/>
            </a:pPr>
            <a:r>
              <a:rPr lang="bg-BG" altLang="bg-BG" sz="1800" dirty="0" smtClean="0"/>
              <a:t>Печатни платки, които се поставят и подреждат над </a:t>
            </a:r>
            <a:r>
              <a:rPr lang="en-US" altLang="bg-BG" sz="1800" dirty="0" smtClean="0"/>
              <a:t>Arduino.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bg-BG" altLang="bg-BG" sz="1800" dirty="0" smtClean="0"/>
              <a:t>Стиковат се с изводите на </a:t>
            </a:r>
            <a:r>
              <a:rPr lang="en-US" altLang="bg-BG" sz="1800" dirty="0" smtClean="0"/>
              <a:t>Arduino.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bg-BG" altLang="bg-BG" sz="1800" dirty="0" smtClean="0"/>
              <a:t>Позволяват разширяване и допълване на функциите на </a:t>
            </a:r>
            <a:r>
              <a:rPr lang="en-US" altLang="bg-BG" sz="1800" dirty="0" smtClean="0"/>
              <a:t>Arduino.</a:t>
            </a:r>
          </a:p>
          <a:p>
            <a:pPr marL="109728" indent="0" eaLnBrk="1" hangingPunct="1">
              <a:buNone/>
            </a:pPr>
            <a:endParaRPr lang="en-US" altLang="bg-BG" sz="1800" dirty="0" smtClean="0"/>
          </a:p>
        </p:txBody>
      </p:sp>
      <p:pic>
        <p:nvPicPr>
          <p:cNvPr id="14340" name="Picture 13" descr="shield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t="10240" r="20834" b="21085"/>
          <a:stretch>
            <a:fillRect/>
          </a:stretch>
        </p:blipFill>
        <p:spPr bwMode="auto">
          <a:xfrm>
            <a:off x="2245092" y="2224683"/>
            <a:ext cx="6675438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657477" y="150614"/>
            <a:ext cx="8229600" cy="791589"/>
          </a:xfrm>
          <a:prstGeom prst="rect">
            <a:avLst/>
          </a:prstGeom>
          <a:solidFill>
            <a:schemeClr val="tx1"/>
          </a:solidFill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>
              <a:defRPr/>
            </a:pPr>
            <a:r>
              <a:rPr lang="bg-BG" sz="4000" b="0" dirty="0" err="1">
                <a:solidFill>
                  <a:schemeClr val="bg1"/>
                </a:solidFill>
              </a:rPr>
              <a:t>Разширителни</a:t>
            </a:r>
            <a:r>
              <a:rPr lang="bg-BG" sz="4000" b="0" dirty="0">
                <a:solidFill>
                  <a:schemeClr val="bg1"/>
                </a:solidFill>
              </a:rPr>
              <a:t> платки (</a:t>
            </a:r>
            <a:r>
              <a:rPr lang="en-US" sz="4000" b="0" dirty="0">
                <a:solidFill>
                  <a:schemeClr val="bg1"/>
                </a:solidFill>
              </a:rPr>
              <a:t>shields)</a:t>
            </a:r>
            <a:endParaRPr lang="en-US" sz="3600" b="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</a:rPr>
              <a:t>ARDUINO</a:t>
            </a:r>
            <a:r>
              <a:rPr lang="bg-BG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Due (32 bit, ARM)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8" y="1238179"/>
            <a:ext cx="8534400" cy="455056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0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chemeClr val="tx1"/>
          </a:solidFill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</a:rPr>
              <a:t>ARDUINO</a:t>
            </a:r>
            <a:r>
              <a:rPr lang="bg-BG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Due</a:t>
            </a:r>
            <a:r>
              <a:rPr lang="bg-BG" dirty="0" smtClean="0">
                <a:solidFill>
                  <a:schemeClr val="bg1"/>
                </a:solidFill>
              </a:rPr>
              <a:t>: характеристики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1371599"/>
            <a:ext cx="8534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dirty="0" smtClean="0"/>
              <a:t>Микроконтролер: AT91SAM3X8E</a:t>
            </a:r>
            <a:r>
              <a:rPr lang="en-US" sz="2000" dirty="0" smtClean="0"/>
              <a:t> - ARM Cortex M3</a:t>
            </a:r>
            <a:endParaRPr lang="bg-BG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dirty="0"/>
              <a:t>Работна честота: 84 </a:t>
            </a:r>
            <a:r>
              <a:rPr lang="bg-BG" sz="2000" dirty="0" err="1" smtClean="0"/>
              <a:t>MHz</a:t>
            </a:r>
            <a:endParaRPr lang="bg-BG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dirty="0" smtClean="0"/>
              <a:t>Работно напрежение: 3.3V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dirty="0" smtClean="0"/>
              <a:t>Захранващо напрежение (препоръчително): 7-12V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dirty="0" smtClean="0"/>
              <a:t>Захранващо напрежение (абсолютни граници): 6-20V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dirty="0" smtClean="0"/>
              <a:t>Цифрови I/O пинове: 54</a:t>
            </a:r>
            <a:r>
              <a:rPr lang="en-US" sz="2000" dirty="0" smtClean="0"/>
              <a:t> </a:t>
            </a:r>
            <a:r>
              <a:rPr lang="bg-BG" sz="2000" dirty="0" smtClean="0"/>
              <a:t>от тях 12 </a:t>
            </a:r>
            <a:r>
              <a:rPr lang="en-US" sz="2000" dirty="0" smtClean="0"/>
              <a:t>PWM</a:t>
            </a:r>
            <a:r>
              <a:rPr lang="bg-BG" sz="2000" dirty="0" smtClean="0"/>
              <a:t> изхода с 8 или 12 бит</a:t>
            </a:r>
            <a:r>
              <a:rPr lang="en-US" sz="2000" dirty="0" smtClean="0"/>
              <a:t>a</a:t>
            </a:r>
            <a:endParaRPr lang="bg-BG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dirty="0" smtClean="0"/>
              <a:t>Аналогови входни пинове (</a:t>
            </a:r>
            <a:r>
              <a:rPr lang="en-US" sz="2000" dirty="0" smtClean="0"/>
              <a:t>ADC</a:t>
            </a:r>
            <a:r>
              <a:rPr lang="bg-BG" sz="2000" dirty="0" smtClean="0"/>
              <a:t>): 12</a:t>
            </a:r>
            <a:r>
              <a:rPr lang="en-US" sz="2000" dirty="0"/>
              <a:t> </a:t>
            </a:r>
            <a:r>
              <a:rPr lang="bg-BG" sz="2000" dirty="0" smtClean="0"/>
              <a:t>х </a:t>
            </a:r>
            <a:r>
              <a:rPr lang="en-US" sz="2000" dirty="0" smtClean="0"/>
              <a:t>12</a:t>
            </a:r>
            <a:r>
              <a:rPr lang="bg-BG" sz="2000" dirty="0" smtClean="0"/>
              <a:t>-битови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dirty="0" smtClean="0"/>
              <a:t>Аналогови изходни пинове (</a:t>
            </a:r>
            <a:r>
              <a:rPr lang="en-US" sz="2000" dirty="0" smtClean="0"/>
              <a:t>DAC</a:t>
            </a:r>
            <a:r>
              <a:rPr lang="bg-BG" sz="2000" dirty="0" smtClean="0"/>
              <a:t>): 2 х</a:t>
            </a:r>
            <a:r>
              <a:rPr lang="en-US" sz="2000" dirty="0" smtClean="0"/>
              <a:t> 12</a:t>
            </a:r>
            <a:r>
              <a:rPr lang="bg-BG" sz="2000" dirty="0" smtClean="0"/>
              <a:t>-битови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dirty="0" smtClean="0"/>
              <a:t>Общ изходен ток за всички I/O: 130mA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dirty="0" smtClean="0"/>
              <a:t>Максимален ток на 3.3V 800mA</a:t>
            </a:r>
            <a:r>
              <a:rPr lang="en-US" sz="2000" dirty="0" smtClean="0"/>
              <a:t>, </a:t>
            </a:r>
            <a:r>
              <a:rPr lang="bg-BG" sz="2000" dirty="0" smtClean="0"/>
              <a:t>на 5V 800mA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Flash</a:t>
            </a:r>
            <a:r>
              <a:rPr lang="bg-BG" sz="2000" dirty="0" smtClean="0"/>
              <a:t> памет: 512KB</a:t>
            </a:r>
            <a:r>
              <a:rPr lang="en-US" sz="2000" dirty="0" smtClean="0"/>
              <a:t> </a:t>
            </a:r>
            <a:r>
              <a:rPr lang="bg-BG" sz="2000" dirty="0" smtClean="0"/>
              <a:t>(2 блока по 256КВ)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</a:t>
            </a:r>
            <a:r>
              <a:rPr lang="bg-BG" sz="2000" dirty="0" smtClean="0"/>
              <a:t>RAM: 96KB (64 + 32 KB), 9 х 32 битови таймери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Reset </a:t>
            </a:r>
            <a:r>
              <a:rPr lang="bg-BG" sz="2000" dirty="0" smtClean="0"/>
              <a:t>и </a:t>
            </a:r>
            <a:r>
              <a:rPr lang="en-US" sz="2000" dirty="0" smtClean="0"/>
              <a:t>Erase </a:t>
            </a:r>
            <a:r>
              <a:rPr lang="bg-BG" sz="2000" dirty="0" smtClean="0"/>
              <a:t>бутони, светодиод на изход 13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dirty="0" smtClean="0"/>
              <a:t>6 х </a:t>
            </a:r>
            <a:r>
              <a:rPr lang="en-US" sz="2000" dirty="0" smtClean="0"/>
              <a:t>DMA,1 x CAN</a:t>
            </a:r>
            <a:r>
              <a:rPr lang="en-US" sz="2000" dirty="0"/>
              <a:t>,</a:t>
            </a:r>
            <a:r>
              <a:rPr lang="bg-BG" sz="2000" dirty="0" smtClean="0"/>
              <a:t> 2</a:t>
            </a:r>
            <a:r>
              <a:rPr lang="en-US" sz="2000" dirty="0" smtClean="0"/>
              <a:t> x TWI, 1 x SPI,  </a:t>
            </a:r>
            <a:r>
              <a:rPr lang="bg-BG" sz="2000" dirty="0" smtClean="0"/>
              <a:t>4</a:t>
            </a:r>
            <a:r>
              <a:rPr lang="en-US" sz="2000" dirty="0" smtClean="0"/>
              <a:t> x UART, 3 x USART</a:t>
            </a:r>
            <a:endParaRPr lang="bg-BG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3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3019</TotalTime>
  <Words>3548</Words>
  <Application>Microsoft Office PowerPoint</Application>
  <PresentationFormat>On-screen Show (4:3)</PresentationFormat>
  <Paragraphs>335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Concourse</vt:lpstr>
      <vt:lpstr>Custom Design</vt:lpstr>
      <vt:lpstr>Ардуино 32 - битови контролери</vt:lpstr>
      <vt:lpstr>Въведение</vt:lpstr>
      <vt:lpstr>   Какво е Микроконтролер?</vt:lpstr>
      <vt:lpstr>   Какво е ARDUINO?</vt:lpstr>
      <vt:lpstr>ARDUINO Uno (8 bit, atMega)</vt:lpstr>
      <vt:lpstr>Версии на 8 битовите Arduino</vt:lpstr>
      <vt:lpstr>PowerPoint Presentation</vt:lpstr>
      <vt:lpstr>ARDUINO Due (32 bit, ARM)</vt:lpstr>
      <vt:lpstr>ARDUINO Due: характеристики</vt:lpstr>
      <vt:lpstr>ARDUINO Due: изходи</vt:lpstr>
      <vt:lpstr>ARDUINO Due: сравнение с Uno</vt:lpstr>
      <vt:lpstr>ARDUINO Due: ARM Cortex M3</vt:lpstr>
      <vt:lpstr>TI Stellaris (32 bit, ARM)</vt:lpstr>
      <vt:lpstr>TI Stellaris: характеристики</vt:lpstr>
      <vt:lpstr>TI Stellaris: изходи</vt:lpstr>
      <vt:lpstr>TI Stellaris:  ARM Cortex M4</vt:lpstr>
      <vt:lpstr>Сравнение ARM Cortex M3 - M4</vt:lpstr>
      <vt:lpstr>Симулатори за Arduino</vt:lpstr>
      <vt:lpstr>Arduino и Energia IDE</vt:lpstr>
      <vt:lpstr>Стъпки при програмирането</vt:lpstr>
      <vt:lpstr>Нови библиотеки в Arduino IDE 1.5+ само за Arduino Due платки</vt:lpstr>
      <vt:lpstr>Използване на TWI (I2C)  Wire библиотека - свързване</vt:lpstr>
      <vt:lpstr>Използване на TWI (I2C)  Wire библиотека – функции (1/2)</vt:lpstr>
      <vt:lpstr>Използване на TWI (I2C)  Wire библиотека – функции (2/2)</vt:lpstr>
      <vt:lpstr>Използване на SPI и Serial комуникация</vt:lpstr>
      <vt:lpstr>Използване на (micro)SD карти</vt:lpstr>
      <vt:lpstr>Използване на MIDI</vt:lpstr>
      <vt:lpstr>Използване на CAN (за автомобили)</vt:lpstr>
      <vt:lpstr>Управление на LED матрица 8х8 с MAX7219</vt:lpstr>
      <vt:lpstr>Управление на LED дисплей с ТМ1638</vt:lpstr>
      <vt:lpstr>Използване на 16 канален PWM TLC5940</vt:lpstr>
      <vt:lpstr>Използване на бутони (1/2)</vt:lpstr>
      <vt:lpstr>Използване на бутони (2/2)</vt:lpstr>
      <vt:lpstr>Използване на DMA контролерите</vt:lpstr>
      <vt:lpstr>Използване на прекъсвания (interrupts) (1/3)</vt:lpstr>
      <vt:lpstr>Използване на прекъсвания (interrupts) (2/3)</vt:lpstr>
      <vt:lpstr>Използване на прекъсвания (interrupts) (3/3)</vt:lpstr>
      <vt:lpstr>Използване на таймери с DueTimer</vt:lpstr>
      <vt:lpstr>Използване на RFID четец MFRC522 (1/2)</vt:lpstr>
      <vt:lpstr>Използване на RFID четец MFRC522 (2/2)</vt:lpstr>
      <vt:lpstr>Използване на сензор – триосен акселерометър/жироскоп MPU-6050</vt:lpstr>
      <vt:lpstr>Използване на сензор за барометрично (атмосферно) налягане – BMP180</vt:lpstr>
      <vt:lpstr>Използване на сензор за влажност и температура – DHT22 (AM2302)</vt:lpstr>
      <vt:lpstr>Използване на сензор за температура  DS18B20 - Dallas OneWire протокол</vt:lpstr>
      <vt:lpstr>Използване на LAN модул Wiznet W5100</vt:lpstr>
      <vt:lpstr>Използване на nRF24L01 безжични модули</vt:lpstr>
      <vt:lpstr>Използване на DS1307 RTC часовник</vt:lpstr>
      <vt:lpstr>Използване на външно захранване</vt:lpstr>
      <vt:lpstr>Следващ етап - Raspberry Pi 3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в среда Arduino  с 32-битови контролери</dc:title>
  <dc:creator>Svetoslav Enkov</dc:creator>
  <cp:lastModifiedBy>Vencislav Nachev</cp:lastModifiedBy>
  <cp:revision>594</cp:revision>
  <dcterms:created xsi:type="dcterms:W3CDTF">2006-08-16T00:00:00Z</dcterms:created>
  <dcterms:modified xsi:type="dcterms:W3CDTF">2018-09-14T21:32:29Z</dcterms:modified>
</cp:coreProperties>
</file>